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72" r:id="rId9"/>
    <p:sldId id="271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803" autoAdjust="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AFFD7B0-CE02-40D8-BFAC-F7D4086A25BC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62F718F-0A36-4808-BCD7-F9B70585A8F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FFD7B0-CE02-40D8-BFAC-F7D4086A25BC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718F-0A36-4808-BCD7-F9B70585A8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AFFD7B0-CE02-40D8-BFAC-F7D4086A25BC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62F718F-0A36-4808-BCD7-F9B70585A8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FFD7B0-CE02-40D8-BFAC-F7D4086A25BC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718F-0A36-4808-BCD7-F9B70585A8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AFFD7B0-CE02-40D8-BFAC-F7D4086A25BC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62F718F-0A36-4808-BCD7-F9B70585A8F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FFD7B0-CE02-40D8-BFAC-F7D4086A25BC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718F-0A36-4808-BCD7-F9B70585A8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FFD7B0-CE02-40D8-BFAC-F7D4086A25BC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718F-0A36-4808-BCD7-F9B70585A8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FFD7B0-CE02-40D8-BFAC-F7D4086A25BC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718F-0A36-4808-BCD7-F9B70585A8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AFFD7B0-CE02-40D8-BFAC-F7D4086A25BC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718F-0A36-4808-BCD7-F9B70585A8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FFD7B0-CE02-40D8-BFAC-F7D4086A25BC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718F-0A36-4808-BCD7-F9B70585A8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FFD7B0-CE02-40D8-BFAC-F7D4086A25BC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718F-0A36-4808-BCD7-F9B70585A8F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AFFD7B0-CE02-40D8-BFAC-F7D4086A25BC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62F718F-0A36-4808-BCD7-F9B70585A8F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18"/>
            <a:ext cx="7772400" cy="3500461"/>
          </a:xfrm>
        </p:spPr>
        <p:txBody>
          <a:bodyPr>
            <a:normAutofit/>
          </a:bodyPr>
          <a:lstStyle/>
          <a:p>
            <a:r>
              <a:rPr lang="ru-RU" sz="4000" b="1" u="sng" dirty="0" smtClean="0"/>
              <a:t>« Слушай. Думай</a:t>
            </a:r>
            <a:r>
              <a:rPr lang="ru-RU" sz="4000" u="sng" dirty="0" smtClean="0"/>
              <a:t>. Решай.</a:t>
            </a:r>
            <a:r>
              <a:rPr lang="ru-RU" sz="4000" b="1" u="sng" dirty="0" smtClean="0"/>
              <a:t> »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4214818"/>
            <a:ext cx="5114778" cy="42629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Рисунок 4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4678" y="3643314"/>
            <a:ext cx="5562600" cy="29527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материальные, </a:t>
            </a:r>
            <a:r>
              <a:rPr lang="ru-RU" sz="2400" dirty="0" smtClean="0"/>
              <a:t>общественно-политические, </a:t>
            </a:r>
            <a:r>
              <a:rPr lang="ru-RU" sz="2400" dirty="0"/>
              <a:t>духовные </a:t>
            </a:r>
            <a:r>
              <a:rPr lang="ru-RU" sz="2400" dirty="0" smtClean="0"/>
              <a:t>, нравственные ценности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/>
              <a:t>Н</a:t>
            </a:r>
            <a:r>
              <a:rPr lang="ru-RU" sz="1800" dirty="0" smtClean="0"/>
              <a:t>равственные </a:t>
            </a:r>
            <a:r>
              <a:rPr lang="ru-RU" sz="1800" dirty="0"/>
              <a:t>ценности - это то, что </a:t>
            </a:r>
            <a:r>
              <a:rPr lang="ru-RU" sz="1800" dirty="0" smtClean="0"/>
              <a:t>человек </a:t>
            </a:r>
            <a:r>
              <a:rPr lang="ru-RU" sz="1800" dirty="0"/>
              <a:t>больше всего ценит в жизни, что для него свято, в чем он убежден и чем руководствуется в своих поступках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 </a:t>
            </a:r>
            <a:r>
              <a:rPr lang="ru-RU" sz="1800" dirty="0"/>
              <a:t>Иначе говоря, ценностная ориентация - это избирательное отношение человека к материальным и духовным ценностям, система его установок, убеждений, выраженная в </a:t>
            </a:r>
            <a:r>
              <a:rPr lang="ru-RU" sz="1800" dirty="0" smtClean="0"/>
              <a:t>поведении</a:t>
            </a:r>
            <a:r>
              <a:rPr lang="ru-RU" sz="1800" dirty="0"/>
              <a:t>.</a:t>
            </a:r>
          </a:p>
          <a:p>
            <a:endParaRPr lang="ru-RU" dirty="0"/>
          </a:p>
        </p:txBody>
      </p:sp>
      <p:pic>
        <p:nvPicPr>
          <p:cNvPr id="4" name="Рисунок 3" descr="i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3714752"/>
            <a:ext cx="5346798" cy="27146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sz="2200" dirty="0"/>
              <a:t>Наиболее счастливые люди — это не те, которые имеют всё лучшее, но те, которые извлекают всё лучшее из того, что имеют. </a:t>
            </a:r>
            <a:endParaRPr lang="ru-RU" dirty="0"/>
          </a:p>
        </p:txBody>
      </p:sp>
      <p:pic>
        <p:nvPicPr>
          <p:cNvPr id="4" name="Содержимое 3" descr="199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56" y="1714488"/>
            <a:ext cx="4263588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42918"/>
          </a:xfrm>
        </p:spPr>
        <p:txBody>
          <a:bodyPr>
            <a:noAutofit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600" dirty="0" smtClean="0"/>
              <a:t>Ценность жизни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Хоть </a:t>
            </a:r>
            <a:r>
              <a:rPr lang="ru-RU" dirty="0"/>
              <a:t>и был учитель старый,</a:t>
            </a:r>
            <a:br>
              <a:rPr lang="ru-RU" dirty="0"/>
            </a:br>
            <a:r>
              <a:rPr lang="ru-RU" dirty="0"/>
              <a:t>Пусть слепой, а всё ж… жилец.</a:t>
            </a:r>
            <a:br>
              <a:rPr lang="ru-RU" dirty="0"/>
            </a:br>
            <a:r>
              <a:rPr lang="ru-RU" dirty="0"/>
              <a:t>По судьбе, пора настала,</a:t>
            </a:r>
            <a:br>
              <a:rPr lang="ru-RU" dirty="0"/>
            </a:br>
            <a:r>
              <a:rPr lang="ru-RU" dirty="0"/>
              <a:t>Встретиться им, наконец.</a:t>
            </a:r>
            <a:br>
              <a:rPr lang="ru-RU" dirty="0"/>
            </a:br>
            <a:r>
              <a:rPr lang="ru-RU" dirty="0"/>
              <a:t>Путь проделал свой немалый,</a:t>
            </a:r>
            <a:br>
              <a:rPr lang="ru-RU" dirty="0"/>
            </a:br>
            <a:r>
              <a:rPr lang="ru-RU" dirty="0"/>
              <a:t>В прошлом, ученик-юнец.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"Много лет назад, учитель,</a:t>
            </a:r>
            <a:br>
              <a:rPr lang="ru-RU" dirty="0"/>
            </a:br>
            <a:r>
              <a:rPr lang="ru-RU" dirty="0"/>
              <a:t>Ты мой путь благословил.</a:t>
            </a:r>
            <a:br>
              <a:rPr lang="ru-RU" dirty="0"/>
            </a:br>
            <a:r>
              <a:rPr lang="ru-RU" dirty="0"/>
              <a:t>В Правде, чтоб – был победитель,</a:t>
            </a:r>
            <a:br>
              <a:rPr lang="ru-RU" dirty="0"/>
            </a:br>
            <a:r>
              <a:rPr lang="ru-RU" dirty="0"/>
              <a:t>В горестях, чтоб слёз не лил…</a:t>
            </a:r>
            <a:br>
              <a:rPr lang="ru-RU" dirty="0"/>
            </a:br>
            <a:r>
              <a:rPr lang="ru-RU" dirty="0"/>
              <a:t>Познавать и открывать,</a:t>
            </a:r>
            <a:br>
              <a:rPr lang="ru-RU" dirty="0"/>
            </a:br>
            <a:r>
              <a:rPr lang="ru-RU" dirty="0"/>
              <a:t>Жизни ценности искать…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Не всегда пусть было гладко,</a:t>
            </a:r>
            <a:br>
              <a:rPr lang="ru-RU" dirty="0"/>
            </a:br>
            <a:r>
              <a:rPr lang="ru-RU" dirty="0"/>
              <a:t>(Значит – всё, как у людей!)</a:t>
            </a:r>
            <a:br>
              <a:rPr lang="ru-RU" dirty="0"/>
            </a:br>
            <a:r>
              <a:rPr lang="ru-RU" dirty="0"/>
              <a:t>Но ответьте же мне скорей:</a:t>
            </a:r>
            <a:br>
              <a:rPr lang="ru-RU" dirty="0"/>
            </a:br>
            <a:r>
              <a:rPr lang="ru-RU" dirty="0"/>
              <a:t>Много ценностей, однако,</a:t>
            </a:r>
            <a:br>
              <a:rPr lang="ru-RU" dirty="0"/>
            </a:br>
            <a:r>
              <a:rPr lang="ru-RU" dirty="0"/>
              <a:t>Что же в жизни – всех ценней!"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Улыбка прежняя осталась,</a:t>
            </a:r>
            <a:br>
              <a:rPr lang="ru-RU" dirty="0"/>
            </a:br>
            <a:r>
              <a:rPr lang="ru-RU" dirty="0"/>
              <a:t>(Жаль, нет той мудрости… в глазах)</a:t>
            </a:r>
            <a:br>
              <a:rPr lang="ru-RU" dirty="0"/>
            </a:br>
            <a:r>
              <a:rPr lang="ru-RU" dirty="0"/>
              <a:t>"Я вновь твой слух томить не стану,</a:t>
            </a:r>
            <a:br>
              <a:rPr lang="ru-RU" dirty="0"/>
            </a:br>
            <a:r>
              <a:rPr lang="ru-RU" dirty="0"/>
              <a:t>Как много, много лет назад.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Вопрос, отнюдь, не укоризнен,</a:t>
            </a:r>
            <a:br>
              <a:rPr lang="ru-RU" dirty="0"/>
            </a:br>
            <a:r>
              <a:rPr lang="ru-RU" dirty="0"/>
              <a:t>Ответ тебе и ныне дам.</a:t>
            </a:r>
            <a:br>
              <a:rPr lang="ru-RU" dirty="0"/>
            </a:br>
            <a:r>
              <a:rPr lang="ru-RU" dirty="0"/>
              <a:t>Большая ценность в этой жизни,</a:t>
            </a:r>
            <a:br>
              <a:rPr lang="ru-RU" dirty="0"/>
            </a:br>
            <a:r>
              <a:rPr lang="ru-RU" dirty="0"/>
              <a:t>Не что иное, как... ты сам!" </a:t>
            </a:r>
          </a:p>
        </p:txBody>
      </p:sp>
      <p:pic>
        <p:nvPicPr>
          <p:cNvPr id="4" name="Рисунок 3" descr="i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2" y="785794"/>
            <a:ext cx="4006912" cy="48577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« …пора перестать ждать неожиданных подарков от жизни, а самому делать жизнь». (Л.Н.Толстой) </a:t>
            </a:r>
            <a:endParaRPr lang="ru-RU" sz="2000" dirty="0" smtClean="0"/>
          </a:p>
          <a:p>
            <a:r>
              <a:rPr lang="ru-RU" sz="2000" dirty="0"/>
              <a:t>«Жизнь по природе своей диалогична, жить – значит участвовать в диалоге, вопрошать, ответствовать, соглашаться…в этом человек участвует весь и всей своей жизнью: глазами, губами, руками, душой, всем телом, поступками». (Бахтин М.М)</a:t>
            </a:r>
          </a:p>
        </p:txBody>
      </p:sp>
      <p:pic>
        <p:nvPicPr>
          <p:cNvPr id="4" name="Рисунок 3" descr="d510fc85d3d6c986077559b7458a4e9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3929066"/>
            <a:ext cx="3786214" cy="27109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Попробуй составить </a:t>
            </a:r>
            <a:r>
              <a:rPr lang="ru-RU" sz="3200" dirty="0" err="1" smtClean="0"/>
              <a:t>Синквейн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7239000" cy="5312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«Ценность»                                  «жизнь»</a:t>
            </a:r>
          </a:p>
          <a:p>
            <a:r>
              <a:rPr lang="ru-RU" sz="1900" b="1" dirty="0" smtClean="0"/>
              <a:t>первая строка – тема </a:t>
            </a:r>
            <a:r>
              <a:rPr lang="ru-RU" sz="1900" b="1" dirty="0" err="1" smtClean="0"/>
              <a:t>синквейна</a:t>
            </a:r>
            <a:r>
              <a:rPr lang="ru-RU" sz="1900" dirty="0" smtClean="0"/>
              <a:t>, одно слово, существительное или местоимение;</a:t>
            </a:r>
          </a:p>
          <a:p>
            <a:r>
              <a:rPr lang="ru-RU" sz="1900" b="1" dirty="0" smtClean="0"/>
              <a:t>вторая строка – два прилагательных или причастия</a:t>
            </a:r>
            <a:r>
              <a:rPr lang="ru-RU" sz="1900" dirty="0" smtClean="0"/>
              <a:t>, которые описывают свойства темы;</a:t>
            </a:r>
          </a:p>
          <a:p>
            <a:r>
              <a:rPr lang="ru-RU" sz="1900" b="1" dirty="0" smtClean="0"/>
              <a:t>третья строка – три глагола или деепричастия</a:t>
            </a:r>
            <a:r>
              <a:rPr lang="ru-RU" sz="1900" dirty="0" smtClean="0"/>
              <a:t>, рассказывающие о действиях темы;</a:t>
            </a:r>
          </a:p>
          <a:p>
            <a:r>
              <a:rPr lang="ru-RU" sz="1900" b="1" dirty="0" smtClean="0"/>
              <a:t>четвертая строка – предложение из четырех слов</a:t>
            </a:r>
            <a:r>
              <a:rPr lang="ru-RU" sz="1900" dirty="0" smtClean="0"/>
              <a:t>, выражающая личное отношение автора </a:t>
            </a:r>
            <a:r>
              <a:rPr lang="ru-RU" sz="1900" dirty="0" err="1" smtClean="0"/>
              <a:t>синквейна</a:t>
            </a:r>
            <a:r>
              <a:rPr lang="ru-RU" sz="1900" dirty="0" smtClean="0"/>
              <a:t> к теме;</a:t>
            </a:r>
          </a:p>
          <a:p>
            <a:r>
              <a:rPr lang="ru-RU" sz="1900" b="1" dirty="0" smtClean="0"/>
              <a:t>пятая строка – одно слово</a:t>
            </a:r>
            <a:r>
              <a:rPr lang="ru-RU" sz="1900" dirty="0" smtClean="0"/>
              <a:t> (любая часть речи), выражающее суть темы; своего рода резюме.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214942" y="5143512"/>
            <a:ext cx="3929058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 smtClean="0">
                <a:solidFill>
                  <a:schemeClr val="accent6"/>
                </a:solidFill>
              </a:rPr>
              <a:t>Война.</a:t>
            </a:r>
            <a:endParaRPr lang="ru-RU" sz="1400" b="1" dirty="0" smtClean="0">
              <a:solidFill>
                <a:schemeClr val="accent6"/>
              </a:solidFill>
            </a:endParaRPr>
          </a:p>
          <a:p>
            <a:r>
              <a:rPr lang="ru-RU" sz="1400" b="1" i="1" dirty="0" smtClean="0">
                <a:solidFill>
                  <a:schemeClr val="accent6"/>
                </a:solidFill>
              </a:rPr>
              <a:t>Страшная, бесчеловечная.</a:t>
            </a:r>
            <a:endParaRPr lang="ru-RU" sz="1400" b="1" dirty="0" smtClean="0">
              <a:solidFill>
                <a:schemeClr val="accent6"/>
              </a:solidFill>
            </a:endParaRPr>
          </a:p>
          <a:p>
            <a:r>
              <a:rPr lang="ru-RU" sz="1400" b="1" i="1" dirty="0" smtClean="0">
                <a:solidFill>
                  <a:schemeClr val="accent6"/>
                </a:solidFill>
              </a:rPr>
              <a:t>Убивает, разоряет, жжет.</a:t>
            </a:r>
            <a:endParaRPr lang="ru-RU" sz="1400" b="1" dirty="0" smtClean="0">
              <a:solidFill>
                <a:schemeClr val="accent6"/>
              </a:solidFill>
            </a:endParaRPr>
          </a:p>
          <a:p>
            <a:r>
              <a:rPr lang="ru-RU" sz="1400" b="1" i="1" dirty="0" smtClean="0">
                <a:solidFill>
                  <a:schemeClr val="accent6"/>
                </a:solidFill>
              </a:rPr>
              <a:t>Мой прадед погиб на войне.</a:t>
            </a:r>
            <a:endParaRPr lang="ru-RU" sz="1400" b="1" dirty="0" smtClean="0">
              <a:solidFill>
                <a:schemeClr val="accent6"/>
              </a:solidFill>
            </a:endParaRPr>
          </a:p>
          <a:p>
            <a:r>
              <a:rPr lang="ru-RU" sz="1400" b="1" i="1" dirty="0" smtClean="0">
                <a:solidFill>
                  <a:schemeClr val="accent6"/>
                </a:solidFill>
              </a:rPr>
              <a:t>Память.</a:t>
            </a:r>
            <a:endParaRPr lang="ru-RU" sz="1400" b="1" dirty="0" smtClean="0">
              <a:solidFill>
                <a:schemeClr val="accent6"/>
              </a:solidFill>
            </a:endParaRPr>
          </a:p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Каждый выбирает для себя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ru-RU" dirty="0"/>
              <a:t>Хорошее образование. </a:t>
            </a:r>
          </a:p>
          <a:p>
            <a:pPr lvl="0"/>
            <a:r>
              <a:rPr lang="ru-RU" dirty="0"/>
              <a:t>Хорошая работа и карьера. </a:t>
            </a:r>
          </a:p>
          <a:p>
            <a:pPr lvl="0"/>
            <a:r>
              <a:rPr lang="ru-RU" dirty="0"/>
              <a:t>Счастливая семья. </a:t>
            </a:r>
          </a:p>
          <a:p>
            <a:pPr lvl="0"/>
            <a:r>
              <a:rPr lang="ru-RU" dirty="0"/>
              <a:t>Слава. </a:t>
            </a:r>
          </a:p>
          <a:p>
            <a:pPr lvl="0"/>
            <a:r>
              <a:rPr lang="ru-RU" dirty="0"/>
              <a:t>Деньги, богатство. </a:t>
            </a:r>
          </a:p>
          <a:p>
            <a:pPr lvl="0"/>
            <a:r>
              <a:rPr lang="ru-RU" dirty="0"/>
              <a:t>Дружба. </a:t>
            </a:r>
          </a:p>
          <a:p>
            <a:pPr lvl="0"/>
            <a:r>
              <a:rPr lang="ru-RU" dirty="0"/>
              <a:t>Достижения в искусстве, музыке, спорте. </a:t>
            </a:r>
          </a:p>
          <a:p>
            <a:pPr lvl="0"/>
            <a:r>
              <a:rPr lang="ru-RU" dirty="0"/>
              <a:t>Уважение и восхищение окружающих. </a:t>
            </a:r>
          </a:p>
          <a:p>
            <a:pPr lvl="0"/>
            <a:r>
              <a:rPr lang="ru-RU" dirty="0"/>
              <a:t>Наука как познание нового. </a:t>
            </a:r>
          </a:p>
          <a:p>
            <a:pPr lvl="0"/>
            <a:r>
              <a:rPr lang="ru-RU" dirty="0"/>
              <a:t>Хорошее здоровье. </a:t>
            </a:r>
          </a:p>
          <a:p>
            <a:pPr lvl="0"/>
            <a:r>
              <a:rPr lang="ru-RU" dirty="0"/>
              <a:t>Уверенность в себе и самоуважение. </a:t>
            </a:r>
          </a:p>
          <a:p>
            <a:pPr lvl="0"/>
            <a:r>
              <a:rPr lang="ru-RU" dirty="0"/>
              <a:t>Хорошая пища. </a:t>
            </a:r>
          </a:p>
          <a:p>
            <a:pPr lvl="0"/>
            <a:r>
              <a:rPr lang="ru-RU" dirty="0"/>
              <a:t>Красивая одежда, ювелирные украшения. </a:t>
            </a:r>
          </a:p>
          <a:p>
            <a:pPr lvl="0"/>
            <a:r>
              <a:rPr lang="ru-RU" dirty="0"/>
              <a:t>Власть и положение. </a:t>
            </a:r>
          </a:p>
          <a:p>
            <a:pPr lvl="0"/>
            <a:r>
              <a:rPr lang="ru-RU" dirty="0"/>
              <a:t>Хороший дом, квартира. </a:t>
            </a:r>
          </a:p>
          <a:p>
            <a:pPr lvl="0"/>
            <a:r>
              <a:rPr lang="ru-RU" dirty="0"/>
              <a:t>Сохранение жизни и природы на земле. </a:t>
            </a:r>
          </a:p>
          <a:p>
            <a:pPr lvl="0"/>
            <a:r>
              <a:rPr lang="ru-RU" dirty="0"/>
              <a:t>Счастье близких людей. </a:t>
            </a:r>
          </a:p>
          <a:p>
            <a:pPr lvl="0"/>
            <a:r>
              <a:rPr lang="ru-RU" dirty="0"/>
              <a:t>Благополучие государства.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0"/>
            <a:ext cx="8786874" cy="6858000"/>
          </a:xfrm>
          <a:blipFill>
            <a:blip r:embed="rId2"/>
            <a:stretch>
              <a:fillRect/>
            </a:stretch>
          </a:blipFill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endParaRPr lang="ru-RU" sz="4000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ru-RU" sz="4000" b="1" dirty="0" smtClean="0">
                <a:solidFill>
                  <a:schemeClr val="bg1"/>
                </a:solidFill>
              </a:rPr>
              <a:t>Жизнь </a:t>
            </a:r>
            <a:r>
              <a:rPr lang="ru-RU" sz="4000" b="1" dirty="0">
                <a:solidFill>
                  <a:schemeClr val="bg1"/>
                </a:solidFill>
              </a:rPr>
              <a:t>– это вызов, прими его. </a:t>
            </a:r>
          </a:p>
          <a:p>
            <a:pPr algn="ctr">
              <a:buNone/>
            </a:pPr>
            <a:r>
              <a:rPr lang="ru-RU" sz="4000" b="1" dirty="0">
                <a:solidFill>
                  <a:schemeClr val="bg1"/>
                </a:solidFill>
              </a:rPr>
              <a:t>Жизнь – это долг, исполни его. </a:t>
            </a:r>
          </a:p>
          <a:p>
            <a:pPr algn="ctr">
              <a:buNone/>
            </a:pPr>
            <a:r>
              <a:rPr lang="ru-RU" sz="4000" b="1" dirty="0">
                <a:solidFill>
                  <a:schemeClr val="bg1"/>
                </a:solidFill>
              </a:rPr>
              <a:t>Жизнь – это игра, сыграй в нее. </a:t>
            </a:r>
          </a:p>
          <a:p>
            <a:pPr algn="ctr">
              <a:buNone/>
            </a:pPr>
            <a:r>
              <a:rPr lang="ru-RU" sz="4000" b="1" dirty="0">
                <a:solidFill>
                  <a:schemeClr val="bg1"/>
                </a:solidFill>
              </a:rPr>
              <a:t>Жизнь бесценна, береги ее. </a:t>
            </a:r>
          </a:p>
          <a:p>
            <a:pPr algn="ctr">
              <a:buNone/>
            </a:pPr>
            <a:r>
              <a:rPr lang="ru-RU" sz="4000" b="1" dirty="0">
                <a:solidFill>
                  <a:schemeClr val="bg1"/>
                </a:solidFill>
              </a:rPr>
              <a:t>Жизнь – это богатство, храни его. </a:t>
            </a:r>
          </a:p>
          <a:p>
            <a:pPr algn="ctr">
              <a:buNone/>
            </a:pPr>
            <a:r>
              <a:rPr lang="ru-RU" sz="4000" b="1" dirty="0">
                <a:solidFill>
                  <a:schemeClr val="bg1"/>
                </a:solidFill>
              </a:rPr>
              <a:t>Жизнь – это таинство, познай его. </a:t>
            </a:r>
          </a:p>
          <a:p>
            <a:pPr algn="ctr">
              <a:buNone/>
            </a:pPr>
            <a:r>
              <a:rPr lang="ru-RU" sz="4000" b="1" dirty="0">
                <a:solidFill>
                  <a:schemeClr val="bg1"/>
                </a:solidFill>
              </a:rPr>
              <a:t>Жизнь – это обещание, исполни его. </a:t>
            </a:r>
          </a:p>
          <a:p>
            <a:pPr algn="ctr">
              <a:buNone/>
            </a:pPr>
            <a:r>
              <a:rPr lang="ru-RU" sz="4000" b="1" dirty="0">
                <a:solidFill>
                  <a:schemeClr val="bg1"/>
                </a:solidFill>
              </a:rPr>
              <a:t>Жизнь – это скорбь, преодолей ее. </a:t>
            </a:r>
          </a:p>
          <a:p>
            <a:pPr algn="ctr">
              <a:buNone/>
            </a:pPr>
            <a:r>
              <a:rPr lang="ru-RU" sz="4000" b="1" dirty="0">
                <a:solidFill>
                  <a:schemeClr val="bg1"/>
                </a:solidFill>
              </a:rPr>
              <a:t>Жизнь – это песня, спой ее. </a:t>
            </a:r>
          </a:p>
          <a:p>
            <a:pPr algn="ctr">
              <a:buNone/>
            </a:pPr>
            <a:r>
              <a:rPr lang="ru-RU" sz="4000" b="1" dirty="0">
                <a:solidFill>
                  <a:schemeClr val="bg1"/>
                </a:solidFill>
              </a:rPr>
              <a:t>Жизнь – это борьба, прими ее. </a:t>
            </a:r>
          </a:p>
          <a:p>
            <a:pPr algn="ctr">
              <a:buNone/>
            </a:pPr>
            <a:r>
              <a:rPr lang="ru-RU" sz="4000" b="1" dirty="0">
                <a:solidFill>
                  <a:schemeClr val="bg1"/>
                </a:solidFill>
              </a:rPr>
              <a:t>Жизнь – это трагедия, перебори ее. </a:t>
            </a:r>
          </a:p>
          <a:p>
            <a:pPr algn="ctr">
              <a:buNone/>
            </a:pPr>
            <a:r>
              <a:rPr lang="ru-RU" sz="4000" b="1" dirty="0">
                <a:solidFill>
                  <a:schemeClr val="bg1"/>
                </a:solidFill>
              </a:rPr>
              <a:t>Жизнь – это возможность, не упусти ее. </a:t>
            </a:r>
          </a:p>
          <a:p>
            <a:pPr algn="ctr">
              <a:buNone/>
            </a:pPr>
            <a:r>
              <a:rPr lang="ru-RU" sz="4000" b="1" dirty="0">
                <a:solidFill>
                  <a:schemeClr val="bg1"/>
                </a:solidFill>
              </a:rPr>
              <a:t>Жизнь – это красота, восхищайся ею. </a:t>
            </a:r>
          </a:p>
          <a:p>
            <a:pPr algn="ctr">
              <a:buNone/>
            </a:pPr>
            <a:r>
              <a:rPr lang="ru-RU" sz="4000" b="1" dirty="0">
                <a:solidFill>
                  <a:schemeClr val="bg1"/>
                </a:solidFill>
              </a:rPr>
              <a:t>Жизнь – это блаженство, вкуси его. </a:t>
            </a:r>
          </a:p>
          <a:p>
            <a:pPr algn="ctr">
              <a:buNone/>
            </a:pPr>
            <a:r>
              <a:rPr lang="ru-RU" sz="4000" b="1" dirty="0">
                <a:solidFill>
                  <a:schemeClr val="bg1"/>
                </a:solidFill>
              </a:rPr>
              <a:t>Жизнь – это мечта, реализуй ее. </a:t>
            </a:r>
          </a:p>
          <a:p>
            <a:pPr algn="ctr">
              <a:buNone/>
            </a:pPr>
            <a:r>
              <a:rPr lang="ru-RU" sz="4000" b="1" dirty="0">
                <a:solidFill>
                  <a:schemeClr val="bg1"/>
                </a:solidFill>
              </a:rPr>
              <a:t>Жизнь – это вызов, прими его. </a:t>
            </a:r>
          </a:p>
          <a:p>
            <a:pPr algn="ctr">
              <a:buNone/>
            </a:pPr>
            <a:r>
              <a:rPr lang="ru-RU" sz="4000" b="1" dirty="0">
                <a:solidFill>
                  <a:schemeClr val="bg1"/>
                </a:solidFill>
              </a:rPr>
              <a:t>Жизнь – это приключение, испытай его. </a:t>
            </a:r>
          </a:p>
          <a:p>
            <a:pPr algn="ctr">
              <a:buNone/>
            </a:pPr>
            <a:r>
              <a:rPr lang="ru-RU" sz="4000" b="1" dirty="0">
                <a:solidFill>
                  <a:schemeClr val="bg1"/>
                </a:solidFill>
              </a:rPr>
              <a:t>Жизнь – это удача, поймай ее. </a:t>
            </a:r>
          </a:p>
          <a:p>
            <a:pPr algn="ctr">
              <a:buNone/>
            </a:pPr>
            <a:r>
              <a:rPr lang="ru-RU" sz="4000" b="1" dirty="0">
                <a:solidFill>
                  <a:schemeClr val="bg1"/>
                </a:solidFill>
              </a:rPr>
              <a:t>Жизнь драгоценна, не разрушай ее. </a:t>
            </a:r>
          </a:p>
          <a:p>
            <a:pPr algn="ctr">
              <a:buNone/>
            </a:pPr>
            <a:r>
              <a:rPr lang="ru-RU" sz="4000" b="1" dirty="0">
                <a:solidFill>
                  <a:schemeClr val="bg1"/>
                </a:solidFill>
              </a:rPr>
              <a:t>Жизнь – это борьба, борись за нее. 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Выводы.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400" dirty="0" smtClean="0"/>
              <a:t>Поведение </a:t>
            </a:r>
            <a:r>
              <a:rPr lang="ru-RU" sz="2400" dirty="0"/>
              <a:t>людей мотивируется поставленными целями и ценностями. </a:t>
            </a:r>
          </a:p>
          <a:p>
            <a:pPr lvl="0"/>
            <a:r>
              <a:rPr lang="ru-RU" sz="2400" dirty="0"/>
              <a:t>Некоторые цели важнее других в силу ценности получаемого результата. </a:t>
            </a:r>
            <a:endParaRPr lang="ru-RU" sz="2400" dirty="0" smtClean="0"/>
          </a:p>
          <a:p>
            <a:pPr lvl="0"/>
            <a:r>
              <a:rPr lang="ru-RU" sz="2400" dirty="0" smtClean="0"/>
              <a:t>Говорить «НЕТ» – это нормально.</a:t>
            </a:r>
            <a:endParaRPr lang="ru-RU" sz="2400" dirty="0" smtClean="0"/>
          </a:p>
          <a:p>
            <a:pPr lvl="0"/>
            <a:endParaRPr lang="ru-RU" sz="2400" dirty="0"/>
          </a:p>
          <a:p>
            <a:pPr lvl="0"/>
            <a:endParaRPr lang="ru-RU" sz="2400" dirty="0" smtClean="0"/>
          </a:p>
          <a:p>
            <a:pPr marL="0" lvl="0" indent="0" algn="ctr">
              <a:buNone/>
            </a:pPr>
            <a:r>
              <a:rPr lang="ru-RU" sz="3600" b="1" u="sng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3600" b="1" u="sng" dirty="0">
                <a:solidFill>
                  <a:schemeClr val="bg2">
                    <a:lumMod val="50000"/>
                  </a:schemeClr>
                </a:solidFill>
              </a:rPr>
              <a:t>Слушай. Думай. </a:t>
            </a:r>
            <a:r>
              <a:rPr lang="ru-RU" sz="3600" b="1" u="sng" dirty="0" smtClean="0">
                <a:solidFill>
                  <a:schemeClr val="bg2">
                    <a:lumMod val="50000"/>
                  </a:schemeClr>
                </a:solidFill>
              </a:rPr>
              <a:t>Решай. </a:t>
            </a:r>
            <a:endParaRPr lang="ru-RU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Пролог: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i="1" dirty="0" smtClean="0"/>
              <a:t>«</a:t>
            </a:r>
            <a:r>
              <a:rPr lang="ru-RU" i="1" dirty="0"/>
              <a:t>Когда человек сознательно или интуитивно выбирает в жизни ка­кую-то цель, жизненную задачу, он вместе с тем невольно дает себе оценку. По тому, ради чего человек живет, можно судить о его самооценке - низкой или высокой.</a:t>
            </a:r>
            <a:endParaRPr lang="ru-RU" dirty="0"/>
          </a:p>
          <a:p>
            <a:pPr>
              <a:buNone/>
            </a:pPr>
            <a:r>
              <a:rPr lang="ru-RU" i="1" dirty="0"/>
              <a:t>Если человек рассчитывает приобрести все элементарные материальные блага, он и оценивает себя на уровне этих материальных благ: как владельца машины последней марки, как хозяина роскошной дачи, как часть своего мебельного гарнитура...</a:t>
            </a:r>
            <a:endParaRPr lang="ru-RU" dirty="0"/>
          </a:p>
          <a:p>
            <a:pPr>
              <a:buNone/>
            </a:pPr>
            <a:r>
              <a:rPr lang="ru-RU" i="1" dirty="0"/>
              <a:t>Если человек живет, чтобы приносить людям добро, облегчать их страдания, давать людям радость, то он оценивает себя на уровне этой своей человечности.</a:t>
            </a:r>
            <a:endParaRPr lang="ru-RU" dirty="0"/>
          </a:p>
          <a:p>
            <a:pPr>
              <a:buNone/>
            </a:pPr>
            <a:r>
              <a:rPr lang="ru-RU" i="1" dirty="0"/>
              <a:t>Только жизненно необходимая цель позволяет человеку прожить свою жизнь с достоинством и получить настоящую радость».</a:t>
            </a:r>
            <a:endParaRPr lang="ru-RU" dirty="0"/>
          </a:p>
          <a:p>
            <a:pPr algn="r">
              <a:buNone/>
            </a:pPr>
            <a:endParaRPr lang="ru-RU" dirty="0" smtClean="0"/>
          </a:p>
          <a:p>
            <a:pPr algn="r">
              <a:buNone/>
            </a:pPr>
            <a:r>
              <a:rPr lang="ru-RU" dirty="0" smtClean="0"/>
              <a:t>(</a:t>
            </a:r>
            <a:r>
              <a:rPr lang="ru-RU" dirty="0"/>
              <a:t>Д.С. </a:t>
            </a:r>
            <a:r>
              <a:rPr lang="ru-RU" dirty="0" smtClean="0"/>
              <a:t>Лихачев)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751344"/>
            <a:ext cx="727280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Представьте, что мы перенеслись во времени, и попали в мир, называемый миром Хаоса. Когда-то этот край процветал. Здесь было много радости, повсюду звучал весёлый смех, люди жили в гармонии и дружбе. Люди называли это место Миром Гармонии. Но случилось так, что люди утратили ценность и смысл, погрязли во вредных привычках – пьянство, курение, наркотики и многое другое. 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Мир был разрушен. С тех пор здесь поселился Господин Хаос. Смелые странники приходят сюда, чтобы вернуть миру гармонию. Но, увы, их попытки до сих пор не увенчались успехом. 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Вы сможете помочь. Но чтобы сделать это – нужно поставить перед собой определённые цели и сделать правильный выбор своего жизненного пути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ru-RU" dirty="0"/>
              <a:t>В современном мире существует много проблем, и все вы их знаете. Одна из них – наркомания. Сегодня мы будем говорить об этом. </a:t>
            </a:r>
          </a:p>
          <a:p>
            <a:endParaRPr lang="ru-RU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968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6"/>
            <a:ext cx="631844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Наркомания - беда.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 же это такое? Наркомания – это болезненное, непреодолимое пристрастие к наркотическим средствам, лекарствам, таблеткам. Организм, привыкший к наркотикам, испытывает такое сильное желание, что человек идет на всё: обман, воровство, даже на убийство, лишь бы достать наркотики. Наркотики – безжалостный палач, который требует: «Укради, убей, достань очередную дозу, прими её, иначе я подвергну тебя жуткой пытке» 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69568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620689"/>
            <a:ext cx="648072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Почему люди становятся наркоманами? Разве их заставляют? Нет! К наркомании приобщаются! Тут кроется ужасный обман. Наркотики очень дорого стоят. Люди, распространяющие их, получают огромную прибыль. Трудом таких денег не заработать. А продавцам нужны покупатели, то есть несчастные. Привыкшие к наркотикам, готовые отдать за них любые деньги. Поэтому новичкам предлагают эту отраву почти бесплатно. Уговаривая: «Попробуй, это приятно. Это интересно». Или «Наркотики- для смелых, ты же не трус? Нет? Так попробуй!». Но никакой смелости тут нет. Наоборот, смелым может считать себя лишь тот, кто не идет на поводу, отказывается от яда.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75608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0"/>
            <a:ext cx="5958408" cy="66874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Продавцы наркотиков специально подсылают своего человека в компанию подростков, чтобы подростки заразились этой болезнью и стали покупать зелье. </a:t>
            </a:r>
            <a:r>
              <a:rPr lang="ru-RU" b="1" dirty="0" err="1">
                <a:solidFill>
                  <a:schemeClr val="bg2">
                    <a:lumMod val="5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Наркодилеры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обещают, угрожают, заманивают, прикидываясь  обыкновенными парнями и девчонками; пускаются на все, лишь бы ты попробовал хоть раз. Они получают прибыль. А ты платишь своей жизнью. Ведь даже одна, первая доза. Может оказаться началом гибели! Никто не знает, как подействует наркотики именно на твой организм. Кто пробовал один раз – и ничего, а ты попробуешь – привыкнешь и пропадешь! Наркотики разрушают память, волю, убивают даже самых сильных, умных людей, делают их психическими и физическими инвалидами, обузой для семьи и общества, заставляют вести тайную жизнь, толкают на преступления, даже могут привести к суицидальным поведениям подростка.</a:t>
            </a:r>
            <a:endParaRPr lang="ru-RU" sz="1600" b="1" dirty="0">
              <a:solidFill>
                <a:schemeClr val="bg2">
                  <a:lumMod val="50000"/>
                </a:schemeClr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963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836712"/>
            <a:ext cx="676875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Когда подросток начинает употреблять наркотики, то можно заметить изменения в его поведении. Это увеличивающиеся безразличие к происходящему рядом; уходы из дома и прогулы в школе; трудность в сосредоточении, ухудшение памяти; неадекватная реакция на критику; частая неожиданная смена настроения. Признаки- «улики» - это следы от уколов, порезы, синяки; свернутые в трубочку бумажки, капсулы и др. Наркозависимость выражается также в нарушении сна, мышечных и суставных болях, снижении половой потенции, похудении и нарушении защитных свойств организма.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01087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764704"/>
            <a:ext cx="5598368" cy="4610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Никто не заставит вас считать себя хуже сверстников, если вы в душе не согласны с этим. Ощущение собственного достоинства, уверенности и взрослости рождается внутри нас самих и нисколько не зависит от того, что мы пьем или принимаем, курим или нет.</a:t>
            </a:r>
            <a:endParaRPr lang="ru-RU" sz="1600" dirty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Нужно уметь сказать «Нет» и не жалеть об этом.</a:t>
            </a:r>
            <a:endParaRPr lang="ru-RU" sz="1600" dirty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dirty="0">
                <a:latin typeface="Arial Narrow" panose="020B0606020202030204" pitchFamily="34" charset="0"/>
                <a:ea typeface="Times New Roman" panose="02020603050405020304" pitchFamily="18" charset="0"/>
              </a:rPr>
              <a:t>          Часто способность сказать «Нет» требует смелости и доказывает, что ты ценишь себя, свои отношения с семьей, что ты относишься к жизни как взрослый человек. Обращение за помощью – тоже свидетельство твоей зрелости. </a:t>
            </a:r>
            <a:endParaRPr lang="ru-RU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446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92696"/>
            <a:ext cx="72008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Придумайте свои аргументы для отказа в конкретной ситуации. Вы сами убедитесь, как трудно сказать «Нет». Скажите «Нет» и не жалейте об этом. Мучительные переживания по поводу того, что и как вы сказали и что подумали о вас другие, только вредят. Желаю вам и в жизни делать только правильный выбор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rgbClr val="FF0000"/>
                </a:solidFill>
              </a:rPr>
              <a:t>Таким образом </a:t>
            </a:r>
            <a:r>
              <a:rPr lang="ru-RU" sz="2400" dirty="0">
                <a:solidFill>
                  <a:srgbClr val="FF0000"/>
                </a:solidFill>
              </a:rPr>
              <a:t>люди, ведущие здоровый образ жизни – независимые, самостоятельные, свободные. Думаю, теперь каждый из вас может ответить на вопрос в чем преимущество человека, не принимающего наркотики и ведущего здоровый образ жизни.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4836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89</TotalTime>
  <Words>1431</Words>
  <Application>Microsoft Office PowerPoint</Application>
  <PresentationFormat>Экран (4:3)</PresentationFormat>
  <Paragraphs>91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 Narrow</vt:lpstr>
      <vt:lpstr>Times New Roman</vt:lpstr>
      <vt:lpstr>Trebuchet MS</vt:lpstr>
      <vt:lpstr>Wingdings</vt:lpstr>
      <vt:lpstr>Wingdings 2</vt:lpstr>
      <vt:lpstr>Изящная</vt:lpstr>
      <vt:lpstr>« Слушай. Думай. Решай. » </vt:lpstr>
      <vt:lpstr>Пролог: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материальные, общественно-политические, духовные , нравственные ценности</vt:lpstr>
      <vt:lpstr> Наиболее счастливые люди — это не те, которые имеют всё лучшее, но те, которые извлекают всё лучшее из того, что имеют. </vt:lpstr>
      <vt:lpstr>                       Ценность жизни</vt:lpstr>
      <vt:lpstr>Презентация PowerPoint</vt:lpstr>
      <vt:lpstr>Попробуй составить Синквейн</vt:lpstr>
      <vt:lpstr>Каждый выбирает для себя</vt:lpstr>
      <vt:lpstr>Презентация PowerPoint</vt:lpstr>
      <vt:lpstr> Выводы.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«Жизнь  – главная человеческая ценность»</dc:title>
  <dc:creator>Пользователь</dc:creator>
  <cp:lastModifiedBy>Пользователь Windows</cp:lastModifiedBy>
  <cp:revision>10</cp:revision>
  <dcterms:created xsi:type="dcterms:W3CDTF">2017-04-25T08:42:23Z</dcterms:created>
  <dcterms:modified xsi:type="dcterms:W3CDTF">2020-08-20T07:42:23Z</dcterms:modified>
</cp:coreProperties>
</file>