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9" r:id="rId4"/>
    <p:sldId id="264" r:id="rId5"/>
    <p:sldId id="274" r:id="rId6"/>
    <p:sldId id="270" r:id="rId7"/>
    <p:sldId id="272" r:id="rId8"/>
    <p:sldId id="271" r:id="rId9"/>
    <p:sldId id="266" r:id="rId10"/>
    <p:sldId id="267" r:id="rId11"/>
    <p:sldId id="268" r:id="rId12"/>
    <p:sldId id="261" r:id="rId13"/>
    <p:sldId id="262" r:id="rId14"/>
    <p:sldId id="263" r:id="rId15"/>
    <p:sldId id="265" r:id="rId16"/>
    <p:sldId id="260" r:id="rId17"/>
    <p:sldId id="257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608" autoAdjust="0"/>
  </p:normalViewPr>
  <p:slideViewPr>
    <p:cSldViewPr snapToGrid="0">
      <p:cViewPr varScale="1">
        <p:scale>
          <a:sx n="97" d="100"/>
          <a:sy n="97" d="100"/>
        </p:scale>
        <p:origin x="200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D5639-1831-49A4-9448-2DD8359C26BA}" type="datetimeFigureOut">
              <a:rPr lang="ru-RU" smtClean="0"/>
              <a:t>14.12.2022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BDE7D-BB46-4912-896B-DD88D217FD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86418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D5639-1831-49A4-9448-2DD8359C26BA}" type="datetimeFigureOut">
              <a:rPr lang="ru-RU" smtClean="0"/>
              <a:t>14.12.2022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BDE7D-BB46-4912-896B-DD88D217FD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71921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D5639-1831-49A4-9448-2DD8359C26BA}" type="datetimeFigureOut">
              <a:rPr lang="ru-RU" smtClean="0"/>
              <a:t>14.12.2022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BDE7D-BB46-4912-896B-DD88D217FD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20602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D5639-1831-49A4-9448-2DD8359C26BA}" type="datetimeFigureOut">
              <a:rPr lang="ru-RU" smtClean="0"/>
              <a:t>14.12.2022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BDE7D-BB46-4912-896B-DD88D217FD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10351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D5639-1831-49A4-9448-2DD8359C26BA}" type="datetimeFigureOut">
              <a:rPr lang="ru-RU" smtClean="0"/>
              <a:t>14.12.2022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BDE7D-BB46-4912-896B-DD88D217FD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7014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D5639-1831-49A4-9448-2DD8359C26BA}" type="datetimeFigureOut">
              <a:rPr lang="ru-RU" smtClean="0"/>
              <a:t>14.12.2022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BDE7D-BB46-4912-896B-DD88D217FD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7460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D5639-1831-49A4-9448-2DD8359C26BA}" type="datetimeFigureOut">
              <a:rPr lang="ru-RU" smtClean="0"/>
              <a:t>14.12.2022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BDE7D-BB46-4912-896B-DD88D217FD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70205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D5639-1831-49A4-9448-2DD8359C26BA}" type="datetimeFigureOut">
              <a:rPr lang="ru-RU" smtClean="0"/>
              <a:t>14.12.2022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BDE7D-BB46-4912-896B-DD88D217FD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634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D5639-1831-49A4-9448-2DD8359C26BA}" type="datetimeFigureOut">
              <a:rPr lang="ru-RU" smtClean="0"/>
              <a:t>14.12.2022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BDE7D-BB46-4912-896B-DD88D217FD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3475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D5639-1831-49A4-9448-2DD8359C26BA}" type="datetimeFigureOut">
              <a:rPr lang="ru-RU" smtClean="0"/>
              <a:t>14.12.2022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BDE7D-BB46-4912-896B-DD88D217FD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84138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0D5639-1831-49A4-9448-2DD8359C26BA}" type="datetimeFigureOut">
              <a:rPr lang="ru-RU" smtClean="0"/>
              <a:t>14.12.2022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BDE7D-BB46-4912-896B-DD88D217FD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5797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0D5639-1831-49A4-9448-2DD8359C26BA}" type="datetimeFigureOut">
              <a:rPr lang="ru-RU" smtClean="0"/>
              <a:t>14.12.2022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1BDE7D-BB46-4912-896B-DD88D217FD9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4385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77091" y="583474"/>
            <a:ext cx="7772400" cy="1706880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особенности работы с молодыми учителями  по подготовке учащихся к ГИА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66607" y="5050971"/>
            <a:ext cx="4582884" cy="1375955"/>
          </a:xfrm>
        </p:spPr>
        <p:txBody>
          <a:bodyPr>
            <a:normAutofit fontScale="92500"/>
          </a:bodyPr>
          <a:lstStyle/>
          <a:p>
            <a:pPr algn="l"/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Крылатова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Л.Г., </a:t>
            </a:r>
          </a:p>
          <a:p>
            <a:pPr algn="l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русского языка и литературы </a:t>
            </a:r>
          </a:p>
          <a:p>
            <a:pPr algn="l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СОШ №44 имени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Ф.А.Щербины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5" name="Picture 2" descr="http://cs305410.vkontakte.ru/u75495740/-14/x_de7364c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63313" y="2612571"/>
            <a:ext cx="2382081" cy="196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96980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30927"/>
            <a:ext cx="7886700" cy="1045027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открытого банка оценочных средств по русскому языку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8328" y="1524001"/>
            <a:ext cx="8549640" cy="4066902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Определите часть речи слов с пропущенными буквами (пропущенные буквы вставьте).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Ученики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сосредоточе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…ы на выполнении задания. Они внимательны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сосредоточе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…ы. Девушка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…а и умна. Туманность Андромеды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…а скоплением молодых голубых звёзд.</a:t>
            </a:r>
          </a:p>
          <a:p>
            <a:pPr marL="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Выделите в приведённых деепричастиях и причастиях суффиксы, с помощью которых они образованы.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Узнавший, разобрав, угадывая, показанный, расчерченный, поющий, светящийся, ненавидевший, отторгнутый, занимаясь.</a:t>
            </a:r>
          </a:p>
        </p:txBody>
      </p:sp>
    </p:spTree>
    <p:extLst>
      <p:ext uri="{BB962C8B-B14F-4D97-AF65-F5344CB8AC3E}">
        <p14:creationId xmlns:p14="http://schemas.microsoft.com/office/powerpoint/2010/main" val="42146368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5238" y="291195"/>
            <a:ext cx="7886700" cy="1110886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открытого банка оценочных средств по русскому языку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00478747"/>
              </p:ext>
            </p:extLst>
          </p:nvPr>
        </p:nvGraphicFramePr>
        <p:xfrm>
          <a:off x="391886" y="2699658"/>
          <a:ext cx="8240053" cy="3048000"/>
        </p:xfrm>
        <a:graphic>
          <a:graphicData uri="http://schemas.openxmlformats.org/drawingml/2006/table">
            <a:tbl>
              <a:tblPr/>
              <a:tblGrid>
                <a:gridCol w="21274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75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75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375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716832">
                <a:tc>
                  <a:txBody>
                    <a:bodyPr/>
                    <a:lstStyle/>
                    <a:p>
                      <a:pPr algn="l"/>
                      <a:r>
                        <a:rPr lang="ru-RU" sz="20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с деепричастиями пишется раздельно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с деепричастиями пишется слитно, если слово без НЕ </a:t>
                      </a:r>
                      <a:r>
                        <a:rPr lang="ru-RU" sz="20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</a:t>
                      </a:r>
                      <a:r>
                        <a:rPr lang="ru-RU" sz="20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употребляется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с полными причастиями пишется слитно, если у них нет зависимых слов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с полными причастиями пишется раздельно, если у причастия есть зависимое слово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2277">
                <a:tc>
                  <a:txBody>
                    <a:bodyPr/>
                    <a:lstStyle/>
                    <a:p>
                      <a:pPr algn="l"/>
                      <a:r>
                        <a:rPr lang="ru-RU" sz="20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списав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Ненавидя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Незамерзающий зимой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читающий вслух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2277">
                <a:tc>
                  <a:txBody>
                    <a:bodyPr/>
                    <a:lstStyle/>
                    <a:p>
                      <a:pPr algn="l"/>
                      <a:r>
                        <a:rPr lang="ru-RU" sz="200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шутя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Негодуя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Неспетая песня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2000" dirty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написанный ответ</a:t>
                      </a: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394933" y="1402081"/>
            <a:ext cx="839375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Учащиеся изучали тему «Правописание НЕ с причастиями, деепричастиями». Подводя итог урока, учитель попросил учащихся заполнить таблицу примерами. Верно ли учащиеся выполнили задание? Исправьте допущенные ошибки (если они есть).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73820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130630"/>
            <a:ext cx="7886700" cy="775062"/>
          </a:xfrm>
        </p:spPr>
        <p:txBody>
          <a:bodyPr>
            <a:normAutofit/>
          </a:bodyPr>
          <a:lstStyle/>
          <a:p>
            <a:pPr algn="ctr"/>
            <a:r>
              <a:rPr lang="ru-RU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Учебник «Русский родной язык»</a:t>
            </a:r>
          </a:p>
        </p:txBody>
      </p:sp>
      <p:pic>
        <p:nvPicPr>
          <p:cNvPr id="5" name="Рисунок 1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04715" y="905691"/>
            <a:ext cx="1879935" cy="2563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03662" y="905692"/>
            <a:ext cx="1857790" cy="2562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35492" y="905691"/>
            <a:ext cx="1885101" cy="256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99063" y="3548729"/>
            <a:ext cx="1947882" cy="2764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5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16137" y="3543985"/>
            <a:ext cx="2052515" cy="2769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34890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1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566263"/>
          </a:xfrm>
        </p:spPr>
      </p:pic>
    </p:spTree>
    <p:extLst>
      <p:ext uri="{BB962C8B-B14F-4D97-AF65-F5344CB8AC3E}">
        <p14:creationId xmlns:p14="http://schemas.microsoft.com/office/powerpoint/2010/main" val="21628469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7999"/>
          </a:xfrm>
        </p:spPr>
      </p:pic>
    </p:spTree>
    <p:extLst>
      <p:ext uri="{BB962C8B-B14F-4D97-AF65-F5344CB8AC3E}">
        <p14:creationId xmlns:p14="http://schemas.microsoft.com/office/powerpoint/2010/main" val="37506184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383177"/>
            <a:ext cx="4310743" cy="37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95928" y="1184366"/>
            <a:ext cx="5148072" cy="52512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98402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4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339633"/>
            <a:ext cx="4458789" cy="5913120"/>
          </a:xfrm>
        </p:spPr>
      </p:pic>
      <p:pic>
        <p:nvPicPr>
          <p:cNvPr id="6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45280" y="69669"/>
            <a:ext cx="4931559" cy="2194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58789" y="2107474"/>
            <a:ext cx="4718806" cy="1297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9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79633" y="3405051"/>
            <a:ext cx="4797206" cy="3169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195936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91256" y="930403"/>
            <a:ext cx="5324094" cy="1746504"/>
          </a:xfrm>
        </p:spPr>
        <p:txBody>
          <a:bodyPr>
            <a:normAutofit fontScale="90000"/>
          </a:bodyPr>
          <a:lstStyle/>
          <a:p>
            <a:r>
              <a:rPr lang="ru-RU" sz="27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Собраться вместе — это начало, оставаться вместе — это прогресс, работать вместе — это успех! </a:t>
            </a:r>
            <a:br>
              <a:rPr lang="ru-RU" sz="27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Генри Форд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3097530"/>
            <a:ext cx="7886700" cy="15270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	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76272" y="2676907"/>
            <a:ext cx="4983480" cy="3145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0779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498" y="1121950"/>
            <a:ext cx="7886700" cy="994172"/>
          </a:xfrm>
        </p:spPr>
        <p:txBody>
          <a:bodyPr>
            <a:normAutofit/>
          </a:bodyPr>
          <a:lstStyle/>
          <a:p>
            <a:pPr algn="ctr"/>
            <a:r>
              <a:rPr lang="ru-RU" sz="45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Благодарю за внимание!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ru-RU" sz="4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4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Всем удачи в совместной деятельности!</a:t>
            </a:r>
          </a:p>
        </p:txBody>
      </p:sp>
      <p:pic>
        <p:nvPicPr>
          <p:cNvPr id="1030" name="Picture 6" descr="В ромашках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15729" y="4486989"/>
            <a:ext cx="1766983" cy="1234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93839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16936" y="1232154"/>
            <a:ext cx="5989320" cy="441655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/>
              <a:t>	</a:t>
            </a:r>
            <a:r>
              <a:rPr lang="ru-RU" sz="27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Наставник — человек, который сопровождает другого на пути развития и помогает двигаться по нему быстрее: делится знаниями и опытом, развивает навыки и подсказывает, как решать сложные задачи.</a:t>
            </a:r>
          </a:p>
          <a:p>
            <a:pPr marL="0" indent="0" algn="just">
              <a:buNone/>
            </a:pPr>
            <a:r>
              <a:rPr lang="ru-RU" sz="27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Большинство из нас хотя бы раз в жизни выступали в этой роли для близких или коллег — пусть и неосознанно.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284" y="341656"/>
            <a:ext cx="2427652" cy="2698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6134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6032" y="1094518"/>
            <a:ext cx="8714232" cy="1317212"/>
          </a:xfrm>
        </p:spPr>
        <p:txBody>
          <a:bodyPr>
            <a:noAutofit/>
          </a:bodyPr>
          <a:lstStyle/>
          <a:p>
            <a:pPr algn="just"/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Мой подопечный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Лазаренко Виталий Николаевич.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 – 33 года. Педагогический стаж – 5 лет. 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Преподавал в 7-х, 9-х, 11-х классах в украинской школе.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6032" y="2475738"/>
            <a:ext cx="8586216" cy="364388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: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оказание помощи молодому педагогу в адаптации к новым условиям трудовой деятельности.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marL="0" indent="0" algn="just">
              <a:buNone/>
            </a:pP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ознакомить с особенностями работы в школе РФ по ФГОС;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предупредить  затруднения и ошибки в организации учебных занятий;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способствовать формированию стремления молодого специалиста  к профессиональному росту.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094884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994411"/>
            <a:ext cx="7886700" cy="484631"/>
          </a:xfrm>
        </p:spPr>
        <p:txBody>
          <a:bodyPr>
            <a:normAutofit/>
          </a:bodyPr>
          <a:lstStyle/>
          <a:p>
            <a:pPr algn="ctr"/>
            <a:r>
              <a:rPr lang="ru-RU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Интернет-ресурсы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0896" y="1753363"/>
            <a:ext cx="8586216" cy="413308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7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ФИПИ: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7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рекомендации для учителей русского языка и литературы;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7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демоверсии итогового собеседования, ОГЭ и ЕГЭ;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7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открытый банк заданий ОГЭ и ЕГЭ;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7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открытый банк оценочных средств по русскому языку.</a:t>
            </a:r>
          </a:p>
          <a:p>
            <a:pPr marL="0" indent="0">
              <a:buNone/>
            </a:pPr>
            <a:r>
              <a:rPr lang="ru-RU" sz="27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ИРО Краснодарского края; </a:t>
            </a:r>
          </a:p>
          <a:p>
            <a:pPr marL="0" indent="0">
              <a:buNone/>
            </a:pPr>
            <a:r>
              <a:rPr lang="ru-RU" sz="27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РИМЦ </a:t>
            </a:r>
            <a:r>
              <a:rPr lang="ru-RU" sz="27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Каневского</a:t>
            </a:r>
            <a:r>
              <a:rPr lang="ru-RU" sz="27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района.</a:t>
            </a:r>
          </a:p>
          <a:p>
            <a:pPr marL="0" indent="0">
              <a:buNone/>
            </a:pPr>
            <a:endParaRPr lang="ru-RU" sz="27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73556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994411"/>
            <a:ext cx="7886700" cy="512063"/>
          </a:xfrm>
        </p:spPr>
        <p:txBody>
          <a:bodyPr>
            <a:normAutofit/>
          </a:bodyPr>
          <a:lstStyle/>
          <a:p>
            <a:pPr algn="ctr"/>
            <a:r>
              <a:rPr lang="ru-RU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Итоговое собеседование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0896" y="1634490"/>
            <a:ext cx="8577072" cy="4151376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Выразительное осмысленное чтение текста вслух;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подробный пересказ текста с привлечением дополнительной информации (вставка цитаты);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устного монологического высказывания;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диалоге;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соблюдение норм современного русского литературного языка</a:t>
            </a:r>
          </a:p>
        </p:txBody>
      </p:sp>
    </p:spTree>
    <p:extLst>
      <p:ext uri="{BB962C8B-B14F-4D97-AF65-F5344CB8AC3E}">
        <p14:creationId xmlns:p14="http://schemas.microsoft.com/office/powerpoint/2010/main" val="3387335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5176" y="559837"/>
            <a:ext cx="8650224" cy="476794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/>
              <a:t>	</a:t>
            </a:r>
            <a:r>
              <a:rPr lang="ru-RU" sz="22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Общеизвестно, что ГИА является в первую очередь испытанием, проверяющим индивидуальные достижения обучающихся по предмету, поэтому молодому педагогу необходимо осознать значение учета индивидуальных особенностей каждого ребенка в освоении школьного курса русского языка. Главными вопросами учителя должны стать следующие:</a:t>
            </a:r>
          </a:p>
          <a:p>
            <a:pPr algn="just"/>
            <a:r>
              <a:rPr lang="ru-RU" sz="22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Как учится ученик и как лучше его обучать? </a:t>
            </a:r>
          </a:p>
          <a:p>
            <a:pPr algn="just"/>
            <a:r>
              <a:rPr lang="ru-RU" sz="22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Каковы сильные стороны конкретного ученика и как их можно развить? </a:t>
            </a:r>
          </a:p>
          <a:p>
            <a:pPr algn="just"/>
            <a:r>
              <a:rPr lang="ru-RU" sz="22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чем ученик испытывает трудности и как они могут быть преодолены? </a:t>
            </a:r>
          </a:p>
          <a:p>
            <a:pPr algn="just"/>
            <a:r>
              <a:rPr lang="ru-RU" sz="22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Есть ли в обучении школьников положительная динамика?  Если нет - в чем причина? </a:t>
            </a:r>
          </a:p>
        </p:txBody>
      </p:sp>
    </p:spTree>
    <p:extLst>
      <p:ext uri="{BB962C8B-B14F-4D97-AF65-F5344CB8AC3E}">
        <p14:creationId xmlns:p14="http://schemas.microsoft.com/office/powerpoint/2010/main" val="42035088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73224"/>
            <a:ext cx="7886700" cy="1586205"/>
          </a:xfrm>
        </p:spPr>
        <p:txBody>
          <a:bodyPr>
            <a:noAutofit/>
          </a:bodyPr>
          <a:lstStyle/>
          <a:p>
            <a:pPr algn="ctr"/>
            <a:r>
              <a:rPr lang="ru-RU" sz="225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«Методических рекомендаций для учителей </a:t>
            </a:r>
            <a:br>
              <a:rPr lang="ru-RU" sz="225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5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преподаванию учебных предметов в образовательных организациях с высокой долей обучающихся </a:t>
            </a:r>
            <a:br>
              <a:rPr lang="ru-RU" sz="225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5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рисками учебной </a:t>
            </a:r>
            <a:r>
              <a:rPr lang="ru-RU" sz="225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неуспешности</a:t>
            </a:r>
            <a:r>
              <a:rPr lang="ru-RU" sz="225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25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6888" y="1884784"/>
            <a:ext cx="8668512" cy="378822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/>
              <a:t>	</a:t>
            </a:r>
            <a:r>
              <a:rPr lang="ru-RU" sz="22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«Важнейшими направлениями работы со слабо успевающими обучаемыми являются разграничение методического обеспечения и методического сопровождения учебного процесса, усиление внимание к технологиям профессиональной деятельности. Иногда учитель идет на урок с самостоятельно подготовленными материалами, в частности с диагностическими. Не всегда это дает положительный результат: случается, что учитель искажает базовые понятия, составляет некорректные задания. Должна быть дана профессиональная установка: с одной стороны, пользоваться проверенными материалами, знать, где эти материалы можно взять, а с другой – понимать, как методически грамотно эти материалы использовать на уроке».</a:t>
            </a:r>
          </a:p>
        </p:txBody>
      </p:sp>
    </p:spTree>
    <p:extLst>
      <p:ext uri="{BB962C8B-B14F-4D97-AF65-F5344CB8AC3E}">
        <p14:creationId xmlns:p14="http://schemas.microsoft.com/office/powerpoint/2010/main" val="30805278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3815" y="330927"/>
            <a:ext cx="7886700" cy="400594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класс. Причастие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28005919"/>
              </p:ext>
            </p:extLst>
          </p:nvPr>
        </p:nvGraphicFramePr>
        <p:xfrm>
          <a:off x="1" y="655153"/>
          <a:ext cx="9143999" cy="61561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435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62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241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35040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Темы уроков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Дата 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Отрабатываемые</a:t>
                      </a:r>
                      <a:r>
                        <a:rPr lang="ru-RU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навыки выполнения заданий ГИА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0502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Причастие как часть речи 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Материал к сочинению 9.1 ОГЭ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9578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Склонение причастий и правописание гласных в падежных окончаниях причастий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Зад. 5 ОГЭ (орфографический анализ), зад. 8 ЕГЭ (грамматические нормы)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04116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Причастный оборот. Выделение причастного</a:t>
                      </a:r>
                      <a:r>
                        <a:rPr lang="ru-RU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оборота запятыми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Зад. 3 ОГЭ (пунктуационный анализ), зад.</a:t>
                      </a:r>
                      <a:r>
                        <a:rPr lang="ru-RU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8 ЕГЭ (правильное употребление причастных оборотов в предложении), зад. 17ЕГЭ 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(пунктуационный анализ предложения) 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5040">
                <a:tc>
                  <a:txBody>
                    <a:bodyPr/>
                    <a:lstStyle/>
                    <a:p>
                      <a:r>
                        <a:rPr lang="ru-RU" sz="1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Р.р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ru-RU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Описание внешности человека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Итоговое</a:t>
                      </a:r>
                      <a:r>
                        <a:rPr lang="ru-RU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собеседование</a:t>
                      </a: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(создание монологического высказывания по фотографии)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5040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Краткие и полные страдательные причастия 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Зад. 4 ЕГЭ (задания по орфоэпии)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74594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Гласные в суффиксах действительных и страдательных причастий настоящего и прошедшего времени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Зад.</a:t>
                      </a:r>
                      <a:r>
                        <a:rPr lang="ru-RU" sz="16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5 ОГЭ, зад. 12 ЕГЭ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6957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 и НН в  суффиксах страдательных причастий и отглагольных прилагательных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Зад. 5 ОГЭ, зад. 15 ЕГЭ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35040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Слитное и раздельное написание не с причастиями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Зад. 5 ОГЭ, зад. 13 ЕГЭ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89800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87383"/>
            <a:ext cx="7886700" cy="1236617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открытого банка оценочных средств по русскому языку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2346" y="1454331"/>
            <a:ext cx="8341614" cy="484196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Найдите предложение, в котором допущена грамматическая ошибка. Выпишите это предложение, исправив грамматическую ошибку.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  Мальчик, утопавший по колено в сугробе, продолжал путь.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Волны, переливающиеся в лучах солнца, весело бились о берег.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Ни одной травинки не было на покрытой серым щебнем глине.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Мягкие очертания имели горы, покрытых свежей травой.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(зад. 8 ЕГЭ)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753353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620</TotalTime>
  <Words>936</Words>
  <Application>Microsoft Office PowerPoint</Application>
  <PresentationFormat>Экран (4:3)</PresentationFormat>
  <Paragraphs>86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Wingdings</vt:lpstr>
      <vt:lpstr>Тема Office</vt:lpstr>
      <vt:lpstr>Методические особенности работы с молодыми учителями  по подготовке учащихся к ГИА</vt:lpstr>
      <vt:lpstr>Презентация PowerPoint</vt:lpstr>
      <vt:lpstr>Мой подопечный - Лазаренко Виталий Николаевич. Возраст – 33 года. Педагогический стаж – 5 лет.  Преподавал в 7-х, 9-х, 11-х классах в украинской школе.</vt:lpstr>
      <vt:lpstr>Интернет-ресурсы </vt:lpstr>
      <vt:lpstr>Итоговое собеседование</vt:lpstr>
      <vt:lpstr>Презентация PowerPoint</vt:lpstr>
      <vt:lpstr>Из «Методических рекомендаций для учителей  по преподаванию учебных предметов в образовательных организациях с высокой долей обучающихся  с рисками учебной неуспешности»</vt:lpstr>
      <vt:lpstr>7 класс. Причастие</vt:lpstr>
      <vt:lpstr>Из открытого банка оценочных средств по русскому языку</vt:lpstr>
      <vt:lpstr>Из открытого банка оценочных средств по русскому языку</vt:lpstr>
      <vt:lpstr>Из открытого банка оценочных средств по русскому языку</vt:lpstr>
      <vt:lpstr>Учебник «Русский родной язык»</vt:lpstr>
      <vt:lpstr>Презентация PowerPoint</vt:lpstr>
      <vt:lpstr>Презентация PowerPoint</vt:lpstr>
      <vt:lpstr>Презентация PowerPoint</vt:lpstr>
      <vt:lpstr>Презентация PowerPoint</vt:lpstr>
      <vt:lpstr>Собраться вместе — это начало, оставаться вместе — это прогресс, работать вместе — это успех!                                          Генри Форд</vt:lpstr>
      <vt:lpstr>Благодарю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Методичские особенности при подготовке к ГИА</dc:title>
  <dc:creator>Пользователь</dc:creator>
  <cp:lastModifiedBy>Пользователь Windows</cp:lastModifiedBy>
  <cp:revision>49</cp:revision>
  <dcterms:created xsi:type="dcterms:W3CDTF">2022-11-26T15:42:18Z</dcterms:created>
  <dcterms:modified xsi:type="dcterms:W3CDTF">2022-12-14T06:40:35Z</dcterms:modified>
</cp:coreProperties>
</file>