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96" r:id="rId3"/>
    <p:sldId id="268" r:id="rId4"/>
    <p:sldId id="272" r:id="rId5"/>
    <p:sldId id="258" r:id="rId6"/>
    <p:sldId id="259" r:id="rId7"/>
    <p:sldId id="262" r:id="rId8"/>
    <p:sldId id="266" r:id="rId9"/>
    <p:sldId id="260" r:id="rId10"/>
    <p:sldId id="261" r:id="rId11"/>
    <p:sldId id="263" r:id="rId12"/>
    <p:sldId id="289" r:id="rId13"/>
    <p:sldId id="291" r:id="rId14"/>
    <p:sldId id="279" r:id="rId15"/>
    <p:sldId id="286" r:id="rId16"/>
    <p:sldId id="282" r:id="rId17"/>
    <p:sldId id="293" r:id="rId18"/>
    <p:sldId id="295" r:id="rId19"/>
    <p:sldId id="288" r:id="rId20"/>
    <p:sldId id="285" r:id="rId21"/>
    <p:sldId id="267" r:id="rId22"/>
    <p:sldId id="273" r:id="rId23"/>
    <p:sldId id="270" r:id="rId24"/>
    <p:sldId id="29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761" autoAdjust="0"/>
  </p:normalViewPr>
  <p:slideViewPr>
    <p:cSldViewPr>
      <p:cViewPr varScale="1">
        <p:scale>
          <a:sx n="76" d="100"/>
          <a:sy n="76" d="100"/>
        </p:scale>
        <p:origin x="18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0D192DB-0BD2-4870-A13A-13E8435056EA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2BBCA87-BB0E-4937-A06F-C95D30F5C16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ED139C81-4F79-4EFD-854C-65206BC7FF3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9BB167A-3EF4-4033-8FFD-58E0156F4F0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69BBA5B-84C2-4494-B35F-41638256E9D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5787BE3-1376-4154-9851-460B49C2688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4918859-1C7C-4166-B8A9-3C670C72EA6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634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092163C3-9AA0-478A-81A9-D466B3C324F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DF6CD474-6284-45E5-951E-BC08BAA74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9832272A-032D-493A-8B4E-4E013D9BE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8CAC2-E805-42D7-8D0A-42F92EDA42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793926"/>
      </p:ext>
    </p:extLst>
  </p:cSld>
  <p:clrMapOvr>
    <a:masterClrMapping/>
  </p:clrMapOvr>
  <p:transition advClick="0" advTm="7000"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641248D-3C0A-4358-9DD4-26A547CD9A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884D8FD-C034-4777-BE6D-D7CEF9842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B43CD78-E371-42AE-A7B5-4C6610D230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F7541-A78F-4BCA-87FD-8FC1A574FD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673233"/>
      </p:ext>
    </p:extLst>
  </p:cSld>
  <p:clrMapOvr>
    <a:masterClrMapping/>
  </p:clrMapOvr>
  <p:transition advClick="0" advTm="7000"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5017670-9E32-4BDC-8C22-AC4E497B4A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84BF5E-5E47-4C12-AAB7-326279EB3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E639D3E-AB2D-4667-809D-62A9C0488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8BC53-063C-4F6C-9D90-676A6F0DA6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4671601"/>
      </p:ext>
    </p:extLst>
  </p:cSld>
  <p:clrMapOvr>
    <a:masterClrMapping/>
  </p:clrMapOvr>
  <p:transition advClick="0" advTm="7000">
    <p:sndAc>
      <p:stSnd>
        <p:snd r:embed="rId1" name="wind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8AD63A5-577D-45B8-B113-2E406771E2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04CE6CA-6CD0-4B73-9345-01F85BADD6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7FC99A7-EE13-4303-936A-DBF9E2F520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9F395-27DF-4234-B030-5465EEC08C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9647670"/>
      </p:ext>
    </p:extLst>
  </p:cSld>
  <p:clrMapOvr>
    <a:masterClrMapping/>
  </p:clrMapOvr>
  <p:transition advClick="0" advTm="7000">
    <p:sndAc>
      <p:stSnd>
        <p:snd r:embed="rId1" name="wind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CCCC547-55DA-4BAC-963B-ED576A70C1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E5A1172-200F-471A-ABCE-0E8BC7EEF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376D6EA-25F9-4BD1-97FC-9C39027FF3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31DA9-830A-4D35-AD95-DD9C161BC4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595540"/>
      </p:ext>
    </p:extLst>
  </p:cSld>
  <p:clrMapOvr>
    <a:masterClrMapping/>
  </p:clrMapOvr>
  <p:transition advClick="0" advTm="7000">
    <p:sndAc>
      <p:stSnd>
        <p:snd r:embed="rId1" name="wind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BFA5DD1-9DB4-4C54-9842-8011D12813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A2FD022-1E71-4AE0-A266-F874BAACC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0A54023-F861-420B-BF26-4A85BF46C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4C1AA-2B90-42B2-9E7F-23F2C4BFCD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9928544"/>
      </p:ext>
    </p:extLst>
  </p:cSld>
  <p:clrMapOvr>
    <a:masterClrMapping/>
  </p:clrMapOvr>
  <p:transition advClick="0" advTm="7000">
    <p:sndAc>
      <p:stSnd>
        <p:snd r:embed="rId1" name="wind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55CBB50-9E60-4A14-AFDB-4CC4AC0029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A29223C-D8CA-4207-B23A-A1CA7F8BC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420C64C-928C-48D7-815B-499523E38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C8B69-ADED-442C-A8B3-8CC02FE6A2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3811087"/>
      </p:ext>
    </p:extLst>
  </p:cSld>
  <p:clrMapOvr>
    <a:masterClrMapping/>
  </p:clrMapOvr>
  <p:transition advClick="0" advTm="7000"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44CE1E3-AD63-4014-B984-50F2E6235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DF4A02D-1B8B-4A7C-9894-342383046D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318E5D1-AF26-43AB-A2BD-68F0DF88E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88FBF-CEAD-404B-9B93-476CC1A762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376050"/>
      </p:ext>
    </p:extLst>
  </p:cSld>
  <p:clrMapOvr>
    <a:masterClrMapping/>
  </p:clrMapOvr>
  <p:transition advClick="0" advTm="7000"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ADCC804-590B-48B3-AD46-CB1E3B4686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66863A1-D1FA-40C0-BC9A-96EB89B4E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3A61DC0-4B2E-4E83-BB97-CEFE1B2A35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9B3A1-BE69-4E88-AE20-483A4C16F0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6698849"/>
      </p:ext>
    </p:extLst>
  </p:cSld>
  <p:clrMapOvr>
    <a:masterClrMapping/>
  </p:clrMapOvr>
  <p:transition advClick="0" advTm="7000"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3A7CE07-9A4E-4131-B357-30AFAE891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56E37EB9-DFFA-46F2-AD65-EA0650212A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5A58C47-9DFC-4F62-9584-95C285A1D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0FB11-7003-48E3-B999-CEB40D4C9B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454939"/>
      </p:ext>
    </p:extLst>
  </p:cSld>
  <p:clrMapOvr>
    <a:masterClrMapping/>
  </p:clrMapOvr>
  <p:transition advClick="0" advTm="7000"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B952428-5251-4A93-9E55-5D2056C72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112F700-5519-4A01-BBB3-93D0829F56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79D48DF-2D58-4D8E-99E6-0FEF519849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5C975-883B-423F-9225-4D8FC88B2D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7375936"/>
      </p:ext>
    </p:extLst>
  </p:cSld>
  <p:clrMapOvr>
    <a:masterClrMapping/>
  </p:clrMapOvr>
  <p:transition advClick="0" advTm="7000"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CD4C5E8B-7C0D-4627-BB5F-DA6F0A3E26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94896CC-0857-47B7-8514-73D5C0BF8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A94A9A5-5618-4105-A535-0A9386A16D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060A3-2EED-4C0D-AD1E-BE8F76032C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7467564"/>
      </p:ext>
    </p:extLst>
  </p:cSld>
  <p:clrMapOvr>
    <a:masterClrMapping/>
  </p:clrMapOvr>
  <p:transition advClick="0" advTm="7000"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E1927404-720B-4326-B6C1-76C5ED48B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85C2F8CF-135B-4B27-9661-22DF770669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1DF7D611-86D0-45CC-82B9-F7B953D1C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34A71-2705-4D41-8138-B7A3257871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1990831"/>
      </p:ext>
    </p:extLst>
  </p:cSld>
  <p:clrMapOvr>
    <a:masterClrMapping/>
  </p:clrMapOvr>
  <p:transition advClick="0" advTm="7000"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679A812-1E88-4419-B69B-F0D5DF1FE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C81B23D-6514-40CF-9DBC-64EF1695A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46D4C48-B9E9-42E1-AC14-E9A28D5B1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74D8F-6486-44FE-B386-1F857489D9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1600645"/>
      </p:ext>
    </p:extLst>
  </p:cSld>
  <p:clrMapOvr>
    <a:masterClrMapping/>
  </p:clrMapOvr>
  <p:transition advClick="0" advTm="7000"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921E1C0-FD4E-483C-A0BA-DEBA818AA1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FC1CCAC-908D-4D02-AC1D-D39986929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BBE793E-3AC1-442C-99F1-B6DCF6985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D85B2-B1E2-4AE2-A779-23C25EC436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8701387"/>
      </p:ext>
    </p:extLst>
  </p:cSld>
  <p:clrMapOvr>
    <a:masterClrMapping/>
  </p:clrMapOvr>
  <p:transition advClick="0" advTm="7000"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AB40FFF-B588-49A4-A257-0D496503F554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2467" name="Freeform 3">
              <a:extLst>
                <a:ext uri="{FF2B5EF4-FFF2-40B4-BE49-F238E27FC236}">
                  <a16:creationId xmlns:a16="http://schemas.microsoft.com/office/drawing/2014/main" id="{C1371FD9-25EE-48C3-B792-FAB9DB67782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468" name="Freeform 4">
              <a:extLst>
                <a:ext uri="{FF2B5EF4-FFF2-40B4-BE49-F238E27FC236}">
                  <a16:creationId xmlns:a16="http://schemas.microsoft.com/office/drawing/2014/main" id="{6016A220-60C1-4180-BFDA-0443567358F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469" name="Freeform 5">
              <a:extLst>
                <a:ext uri="{FF2B5EF4-FFF2-40B4-BE49-F238E27FC236}">
                  <a16:creationId xmlns:a16="http://schemas.microsoft.com/office/drawing/2014/main" id="{F654BCE9-2F83-4690-8047-C20B8C37513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470" name="Freeform 6">
              <a:extLst>
                <a:ext uri="{FF2B5EF4-FFF2-40B4-BE49-F238E27FC236}">
                  <a16:creationId xmlns:a16="http://schemas.microsoft.com/office/drawing/2014/main" id="{8EF6B9B5-1F8C-461A-A5C5-E3210E1157F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471" name="Freeform 7">
              <a:extLst>
                <a:ext uri="{FF2B5EF4-FFF2-40B4-BE49-F238E27FC236}">
                  <a16:creationId xmlns:a16="http://schemas.microsoft.com/office/drawing/2014/main" id="{ECA1B4B9-38C5-4941-81F2-6E4E5BF1E7A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472" name="Freeform 8">
              <a:extLst>
                <a:ext uri="{FF2B5EF4-FFF2-40B4-BE49-F238E27FC236}">
                  <a16:creationId xmlns:a16="http://schemas.microsoft.com/office/drawing/2014/main" id="{79C4BA4A-4100-4CC3-807E-4493A26E81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473" name="Freeform 9">
              <a:extLst>
                <a:ext uri="{FF2B5EF4-FFF2-40B4-BE49-F238E27FC236}">
                  <a16:creationId xmlns:a16="http://schemas.microsoft.com/office/drawing/2014/main" id="{A93B38D3-38DD-41FF-8858-A3131F6D132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474" name="Freeform 10">
              <a:extLst>
                <a:ext uri="{FF2B5EF4-FFF2-40B4-BE49-F238E27FC236}">
                  <a16:creationId xmlns:a16="http://schemas.microsoft.com/office/drawing/2014/main" id="{4CA48BAD-7921-4106-9CCF-9733E3B1E4B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62475" name="Rectangle 11">
            <a:extLst>
              <a:ext uri="{FF2B5EF4-FFF2-40B4-BE49-F238E27FC236}">
                <a16:creationId xmlns:a16="http://schemas.microsoft.com/office/drawing/2014/main" id="{DD589BED-E522-4B67-8C31-BB849D1EAD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6" name="Rectangle 12">
            <a:extLst>
              <a:ext uri="{FF2B5EF4-FFF2-40B4-BE49-F238E27FC236}">
                <a16:creationId xmlns:a16="http://schemas.microsoft.com/office/drawing/2014/main" id="{DDE14350-CF7F-4BAB-8655-AB36ACB06A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7" name="Rectangle 13">
            <a:extLst>
              <a:ext uri="{FF2B5EF4-FFF2-40B4-BE49-F238E27FC236}">
                <a16:creationId xmlns:a16="http://schemas.microsoft.com/office/drawing/2014/main" id="{524B947C-D0BB-47E1-B5DB-B704031450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83B8B9B-C1FD-4B19-BA2F-208C5562813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2478" name="Rectangle 14">
            <a:extLst>
              <a:ext uri="{FF2B5EF4-FFF2-40B4-BE49-F238E27FC236}">
                <a16:creationId xmlns:a16="http://schemas.microsoft.com/office/drawing/2014/main" id="{F70FBF6F-3937-4CF4-83C9-34399E4424F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79" name="Rectangle 15">
            <a:extLst>
              <a:ext uri="{FF2B5EF4-FFF2-40B4-BE49-F238E27FC236}">
                <a16:creationId xmlns:a16="http://schemas.microsoft.com/office/drawing/2014/main" id="{77415081-0743-492C-817A-0364EF366B5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transition advClick="0" advTm="7000">
    <p:sndAc>
      <p:stSnd>
        <p:snd r:embed="rId17" name="wind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8FEDDB48-2B61-42F3-B7EB-E744548129F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7" name="Содержимое 6">
            <a:extLst>
              <a:ext uri="{FF2B5EF4-FFF2-40B4-BE49-F238E27FC236}">
                <a16:creationId xmlns:a16="http://schemas.microsoft.com/office/drawing/2014/main" id="{C9CB0196-8D3F-41C6-84CA-89FE3621AF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58AE33FD-CABD-4022-85D6-F85E1F3197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4101" name="Picture 11" descr="C:\Users\Татьяна\Desktop\9663b5ddc616b9343e0cfe59547d25e4.jpg">
            <a:extLst>
              <a:ext uri="{FF2B5EF4-FFF2-40B4-BE49-F238E27FC236}">
                <a16:creationId xmlns:a16="http://schemas.microsoft.com/office/drawing/2014/main" id="{0D87529A-1EE5-461F-95E6-B00B35A06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501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sndAc>
      <p:stSnd>
        <p:snd r:embed="rId2" name="wind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Rectangle 8">
            <a:extLst>
              <a:ext uri="{FF2B5EF4-FFF2-40B4-BE49-F238E27FC236}">
                <a16:creationId xmlns:a16="http://schemas.microsoft.com/office/drawing/2014/main" id="{37A34275-3048-441D-874B-6EAFC1CDA93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Статья 6.Федерального закона «Об ограничении курения табака</a:t>
            </a:r>
          </a:p>
        </p:txBody>
      </p:sp>
      <p:sp>
        <p:nvSpPr>
          <p:cNvPr id="67593" name="Rectangle 9">
            <a:extLst>
              <a:ext uri="{FF2B5EF4-FFF2-40B4-BE49-F238E27FC236}">
                <a16:creationId xmlns:a16="http://schemas.microsoft.com/office/drawing/2014/main" id="{0EBECAA4-E405-4BED-8B9A-36CFED1F8208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/>
              <a:t>В целях снижения вредного воздействия табачного дыма запрещается  курение табака на рабочих местах, городском и пригородном транспорте, на воздушном транспорте , в закрытых спортивных сооружениях, на территориях и в помещениях образовательных организаций, в помещениях, занимаемых органами государственной власти.</a:t>
            </a:r>
          </a:p>
        </p:txBody>
      </p:sp>
      <p:pic>
        <p:nvPicPr>
          <p:cNvPr id="67598" name="Picture 14" descr="j0292020">
            <a:extLst>
              <a:ext uri="{FF2B5EF4-FFF2-40B4-BE49-F238E27FC236}">
                <a16:creationId xmlns:a16="http://schemas.microsoft.com/office/drawing/2014/main" id="{AEF09ADB-9993-4C5A-BD61-95750021BC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916113"/>
            <a:ext cx="3816350" cy="4105275"/>
          </a:xfrm>
        </p:spPr>
      </p:pic>
    </p:spTree>
  </p:cSld>
  <p:clrMapOvr>
    <a:masterClrMapping/>
  </p:clrMapOvr>
  <p:transition advClick="0" advTm="7000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7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>
            <a:extLst>
              <a:ext uri="{FF2B5EF4-FFF2-40B4-BE49-F238E27FC236}">
                <a16:creationId xmlns:a16="http://schemas.microsoft.com/office/drawing/2014/main" id="{4C68C251-B7BD-4C06-99BB-A20F33A3230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Аргументы «против » курения:</a:t>
            </a: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475F9FDA-034A-431B-A120-2F9CABE099A8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625" y="1905000"/>
            <a:ext cx="5214938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/>
              <a:t>От табака становится зависимым и несвободным;</a:t>
            </a:r>
          </a:p>
          <a:p>
            <a:pPr eaLnBrk="1" hangingPunct="1">
              <a:defRPr/>
            </a:pPr>
            <a:r>
              <a:rPr lang="ru-RU" sz="1800" b="1" dirty="0"/>
              <a:t>Курение ухудшает показатели в спорте;</a:t>
            </a:r>
          </a:p>
          <a:p>
            <a:pPr eaLnBrk="1" hangingPunct="1">
              <a:defRPr/>
            </a:pPr>
            <a:r>
              <a:rPr lang="ru-RU" sz="1800" b="1" dirty="0"/>
              <a:t>Курение ухудшает внимание и память;</a:t>
            </a:r>
          </a:p>
          <a:p>
            <a:pPr eaLnBrk="1" hangingPunct="1">
              <a:defRPr/>
            </a:pPr>
            <a:r>
              <a:rPr lang="ru-RU" sz="1800" b="1" dirty="0"/>
              <a:t>От курильщиков плохо пахнет;</a:t>
            </a:r>
          </a:p>
          <a:p>
            <a:pPr eaLnBrk="1" hangingPunct="1">
              <a:defRPr/>
            </a:pPr>
            <a:r>
              <a:rPr lang="ru-RU" sz="1800" b="1" dirty="0"/>
              <a:t>У курильщиков зубы становятся желтыми, образуется кариес;</a:t>
            </a:r>
          </a:p>
          <a:p>
            <a:pPr eaLnBrk="1" hangingPunct="1">
              <a:defRPr/>
            </a:pPr>
            <a:r>
              <a:rPr lang="ru-RU" sz="1800" b="1" dirty="0"/>
              <a:t>Курение- причина онкологических заболеваний;</a:t>
            </a:r>
          </a:p>
          <a:p>
            <a:pPr eaLnBrk="1" hangingPunct="1">
              <a:defRPr/>
            </a:pPr>
            <a:r>
              <a:rPr lang="ru-RU" sz="1800" b="1" dirty="0"/>
              <a:t>Курить – причина преждевременного старения кожи (образование морщин)</a:t>
            </a:r>
          </a:p>
          <a:p>
            <a:pPr eaLnBrk="1" hangingPunct="1">
              <a:defRPr/>
            </a:pPr>
            <a:r>
              <a:rPr lang="ru-RU" sz="1800" b="1" dirty="0"/>
              <a:t>Курение вызывает синдром «болезни </a:t>
            </a:r>
            <a:r>
              <a:rPr lang="ru-RU" sz="1800" b="1" dirty="0" err="1"/>
              <a:t>Брюгера</a:t>
            </a:r>
            <a:r>
              <a:rPr lang="ru-RU" sz="1800" b="1" dirty="0"/>
              <a:t>», которая приводит к ампутации ног.</a:t>
            </a:r>
          </a:p>
        </p:txBody>
      </p:sp>
      <p:pic>
        <p:nvPicPr>
          <p:cNvPr id="72715" name="Picture 11">
            <a:hlinkClick r:id="" action="ppaction://media"/>
            <a:extLst>
              <a:ext uri="{FF2B5EF4-FFF2-40B4-BE49-F238E27FC236}">
                <a16:creationId xmlns:a16="http://schemas.microsoft.com/office/drawing/2014/main" id="{C1AF3F41-335D-46B5-8295-1823620C5220}"/>
              </a:ext>
            </a:extLst>
          </p:cNvPr>
          <p:cNvPicPr>
            <a:picLocks noGrp="1" noRot="1" noChangeAspect="1" noChangeArrowheads="1"/>
          </p:cNvPicPr>
          <p:nvPr>
            <p:ph sz="half" idx="2"/>
            <a:wavAudioFile r:embed="rId1" name="Prague3_0_0_183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0" y="2928938"/>
            <a:ext cx="2713038" cy="3092450"/>
          </a:xfrm>
        </p:spPr>
      </p:pic>
    </p:spTree>
  </p:cSld>
  <p:clrMapOvr>
    <a:masterClrMapping/>
  </p:clrMapOvr>
  <p:transition advClick="0" advTm="7000"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5" fill="hold"/>
                                        <p:tgtEl>
                                          <p:spTgt spid="727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Users\Татьяна\Desktop\Фотовыставка  Звёзды против наркотиков\img26105.jpg">
            <a:extLst>
              <a:ext uri="{FF2B5EF4-FFF2-40B4-BE49-F238E27FC236}">
                <a16:creationId xmlns:a16="http://schemas.microsoft.com/office/drawing/2014/main" id="{412D75EB-EAE3-42FF-89D1-AF8C8F1C1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65125"/>
            <a:ext cx="6143625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sndAc>
      <p:stSnd>
        <p:snd r:embed="rId2" name="wind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н\e0437a92c394.jpg">
            <a:extLst>
              <a:ext uri="{FF2B5EF4-FFF2-40B4-BE49-F238E27FC236}">
                <a16:creationId xmlns:a16="http://schemas.microsoft.com/office/drawing/2014/main" id="{81C51281-E1C8-438B-AAA8-1868C11CA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27ED6F-CA3C-476D-B442-EFAA3D46487A}"/>
              </a:ext>
            </a:extLst>
          </p:cNvPr>
          <p:cNvSpPr/>
          <p:nvPr/>
        </p:nvSpPr>
        <p:spPr>
          <a:xfrm>
            <a:off x="571500" y="500063"/>
            <a:ext cx="79295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3076" name="Прямоугольник 4">
            <a:extLst>
              <a:ext uri="{FF2B5EF4-FFF2-40B4-BE49-F238E27FC236}">
                <a16:creationId xmlns:a16="http://schemas.microsoft.com/office/drawing/2014/main" id="{1E101F7A-B64D-4A82-AC17-B3203C52B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85750"/>
            <a:ext cx="8001000" cy="60023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ArtScript" pitchFamily="34" charset="0"/>
              </a:rPr>
              <a:t>Татьяна Попова:</a:t>
            </a:r>
          </a:p>
          <a:p>
            <a:pPr>
              <a:defRPr/>
            </a:pPr>
            <a:r>
              <a:rPr lang="ru-RU" sz="3200" dirty="0">
                <a:latin typeface="ArtScript" pitchFamily="34" charset="0"/>
              </a:rPr>
              <a:t>«С рождением ребенка, я хотела бы повлиять на ситуацию с наркотиками. </a:t>
            </a:r>
          </a:p>
          <a:p>
            <a:pPr>
              <a:defRPr/>
            </a:pPr>
            <a:r>
              <a:rPr lang="ru-RU" sz="3200" dirty="0">
                <a:latin typeface="ArtScript" pitchFamily="34" charset="0"/>
              </a:rPr>
              <a:t>Я не одинока в своих желаниях. Уже более года переписываюсь со звездами эстрады и спорта. Они мне присылают свои фото и делятся своими мыслями и взглядами по данной проблеме. </a:t>
            </a:r>
          </a:p>
          <a:p>
            <a:pPr>
              <a:defRPr/>
            </a:pPr>
            <a:r>
              <a:rPr lang="ru-RU" sz="3200" dirty="0">
                <a:latin typeface="ArtScript" pitchFamily="34" charset="0"/>
              </a:rPr>
              <a:t>Их у меня более двух сотен. Мне хотелось что бы их увидели и прочитали как можно больше молодых людей. Понимаю, что это не решит всей проблемы, но заставит каждого хотя бы задуматься над всеобщей угрозой»</a:t>
            </a: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e0437a92c394.jpg">
            <a:extLst>
              <a:ext uri="{FF2B5EF4-FFF2-40B4-BE49-F238E27FC236}">
                <a16:creationId xmlns:a16="http://schemas.microsoft.com/office/drawing/2014/main" id="{51A55665-19F1-4AD5-AF06-2CF37632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3EBCE9B0-8AC0-4A22-9E9F-46D576723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714375"/>
            <a:ext cx="3008313" cy="54117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Левин Артём Валерьевич – </a:t>
            </a:r>
          </a:p>
          <a:p>
            <a:pPr eaLnBrk="1" hangingPunct="1"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профессиональный русский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тайбоксер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боксёр. Многократный победитель турниров по тайскому боксу 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кикбоксингу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среди профессионалов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6388" name="Picture 1" descr="C:\Users\Татьяна\Desktop\Фотовыставка  Звёзды против наркотиков\Артём  Левин.jpg">
            <a:extLst>
              <a:ext uri="{FF2B5EF4-FFF2-40B4-BE49-F238E27FC236}">
                <a16:creationId xmlns:a16="http://schemas.microsoft.com/office/drawing/2014/main" id="{674A5B32-160E-4423-A893-A7383ED8EF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0350" y="76200"/>
            <a:ext cx="4144963" cy="621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wind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e0437a92c394.jpg">
            <a:extLst>
              <a:ext uri="{FF2B5EF4-FFF2-40B4-BE49-F238E27FC236}">
                <a16:creationId xmlns:a16="http://schemas.microsoft.com/office/drawing/2014/main" id="{B115F996-68FB-4410-9188-1430260DA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7" name="Rectangle 1">
            <a:extLst>
              <a:ext uri="{FF2B5EF4-FFF2-40B4-BE49-F238E27FC236}">
                <a16:creationId xmlns:a16="http://schemas.microsoft.com/office/drawing/2014/main" id="{53F464AB-D40A-4D74-A760-157FA8C98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" y="0"/>
            <a:ext cx="8643967" cy="61436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Левин Артём :</a:t>
            </a:r>
          </a:p>
          <a:p>
            <a:pPr algn="just" eaLnBrk="0" hangingPunct="0">
              <a:defRPr/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Излечить эту страшную болезнь – наркоманию – можно только чудом. Чтобы добиться чего-то в жизни, быть уважаемым и достойным человеком, нужно иметь план достижения благой цели, и шаг за шагом, ступенька за ступенькой идти к ней, работая над собой каждый день и каждый час. Для этого нужно иметь чистый и ясный ум. </a:t>
            </a:r>
          </a:p>
          <a:p>
            <a:pPr algn="just" eaLnBrk="0" hangingPunct="0">
              <a:defRPr/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здоровом теле – здоровый дух. Занимайтесь спортом, укрепляйте здоровье, приобретайте новые знание, обогащайте свою душу.</a:t>
            </a: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e0437a92c394.jpg">
            <a:extLst>
              <a:ext uri="{FF2B5EF4-FFF2-40B4-BE49-F238E27FC236}">
                <a16:creationId xmlns:a16="http://schemas.microsoft.com/office/drawing/2014/main" id="{B3298E42-B0CA-4586-89A7-4CEB48BCC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9" name="Заголовок 2">
            <a:extLst>
              <a:ext uri="{FF2B5EF4-FFF2-40B4-BE49-F238E27FC236}">
                <a16:creationId xmlns:a16="http://schemas.microsoft.com/office/drawing/2014/main" id="{9505A3BB-4F49-402E-8071-658C5B662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Данко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певец, модель</a:t>
            </a:r>
            <a:br>
              <a:rPr lang="ru-RU" dirty="0"/>
            </a:br>
            <a:endParaRPr lang="ru-RU" dirty="0"/>
          </a:p>
        </p:txBody>
      </p:sp>
      <p:sp>
        <p:nvSpPr>
          <p:cNvPr id="19460" name="Текст 4">
            <a:extLst>
              <a:ext uri="{FF2B5EF4-FFF2-40B4-BE49-F238E27FC236}">
                <a16:creationId xmlns:a16="http://schemas.microsoft.com/office/drawing/2014/main" id="{1765A35C-7B6D-4A29-8D49-32873B3D9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8988" cy="4691063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Никогда не пробовал не буду пробовать!!!!!!!!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вам не советую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Вырастим подрастающее поколение без наркотиков</a:t>
            </a:r>
          </a:p>
          <a:p>
            <a:pPr eaLnBrk="1" hangingPunct="1"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наркотикам говорю я вам...</a:t>
            </a:r>
          </a:p>
          <a:p>
            <a:pPr eaLnBrk="1" hangingPunct="1">
              <a:defRPr/>
            </a:pP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1" descr="C:\Users\Татьяна\Desktop\Фотовыставка  Звёзды против наркотиков\Данко.jpg">
            <a:extLst>
              <a:ext uri="{FF2B5EF4-FFF2-40B4-BE49-F238E27FC236}">
                <a16:creationId xmlns:a16="http://schemas.microsoft.com/office/drawing/2014/main" id="{5B8C04E0-A5DE-4735-AA92-54B936A90D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971925" y="714375"/>
            <a:ext cx="4645025" cy="4643438"/>
          </a:xfrm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wind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e0437a92c394.jpg">
            <a:extLst>
              <a:ext uri="{FF2B5EF4-FFF2-40B4-BE49-F238E27FC236}">
                <a16:creationId xmlns:a16="http://schemas.microsoft.com/office/drawing/2014/main" id="{A204A3C7-5234-4C12-B77B-D9F39A39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3" name="Заголовок 2">
            <a:extLst>
              <a:ext uri="{FF2B5EF4-FFF2-40B4-BE49-F238E27FC236}">
                <a16:creationId xmlns:a16="http://schemas.microsoft.com/office/drawing/2014/main" id="{AC48050B-988E-4C72-A758-F52968EE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b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Андрей Носков – </a:t>
            </a:r>
            <a:br>
              <a:rPr lang="ru-RU" sz="4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российский актёр театра и кино</a:t>
            </a:r>
            <a:br>
              <a:rPr lang="ru-RU" dirty="0"/>
            </a:br>
            <a:endParaRPr lang="ru-RU" dirty="0"/>
          </a:p>
        </p:txBody>
      </p:sp>
      <p:pic>
        <p:nvPicPr>
          <p:cNvPr id="10244" name="Picture 1" descr="C:\Users\Татьяна\Desktop\Фотовыставка  Звёзды против наркотиков\Андрей  Носков.jpg">
            <a:extLst>
              <a:ext uri="{FF2B5EF4-FFF2-40B4-BE49-F238E27FC236}">
                <a16:creationId xmlns:a16="http://schemas.microsoft.com/office/drawing/2014/main" id="{F2D26296-E6FE-4150-AC7F-30AB25055C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000364" y="1571612"/>
            <a:ext cx="3429000" cy="4929188"/>
          </a:xfrm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wind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e0437a92c394.jpg">
            <a:extLst>
              <a:ext uri="{FF2B5EF4-FFF2-40B4-BE49-F238E27FC236}">
                <a16:creationId xmlns:a16="http://schemas.microsoft.com/office/drawing/2014/main" id="{D4EF63CE-5079-45CE-94B0-4CB94A8E8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Rectangle 1">
            <a:extLst>
              <a:ext uri="{FF2B5EF4-FFF2-40B4-BE49-F238E27FC236}">
                <a16:creationId xmlns:a16="http://schemas.microsoft.com/office/drawing/2014/main" id="{15D1DBB8-4469-405E-91CB-5DF6FDDBF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0"/>
            <a:ext cx="8215312" cy="67405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Андрей Носков: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Иногда говорят: "Все в жизни надо попробовать самому! </a:t>
            </a:r>
          </a:p>
          <a:p>
            <a:pPr algn="just" eaLnBrk="0" hangingPunct="0"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Ничто не заменит личный опыт! Как можно судить о чем-то, чего ты сам никогда не пробовал делать?". </a:t>
            </a:r>
          </a:p>
          <a:p>
            <a:pPr algn="just" eaLnBrk="0" hangingPunct="0"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Внешне звучит логично. И часто это верно. </a:t>
            </a:r>
          </a:p>
          <a:p>
            <a:pPr algn="just" eaLnBrk="0" hangingPunct="0"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есть и исключения. Например - убийство. Разве придет в голову здравомыслящему человеку самому совершить убийство, чтобы лучше понять Раскольникова? Конечно, нет. Для того Достоевский и писал свой роман, чтобы предостеречь нас от ошибок, чтобы мы поняли, почувствовали, что ждет убийцу, при этом не попадая самим в это ужасное положение. Способность учиться, т.е. перенимать опыт других, и сделала человека человеком. </a:t>
            </a:r>
          </a:p>
          <a:p>
            <a:pPr algn="just" eaLnBrk="0" hangingPunct="0"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обманывайте себя! Вам не нужно  пробовать наркотики и сигареты, чтобы понять, что они разрушат вашу жизнь и жизнь ваших близких...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все знаете о наркотиках уже сейчас!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прекрасно знаете, к чему они вас приведут!</a:t>
            </a: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e0437a92c394.jpg">
            <a:extLst>
              <a:ext uri="{FF2B5EF4-FFF2-40B4-BE49-F238E27FC236}">
                <a16:creationId xmlns:a16="http://schemas.microsoft.com/office/drawing/2014/main" id="{CA5D2419-E781-499D-B97C-D53E04F25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6" name="Текст 4">
            <a:extLst>
              <a:ext uri="{FF2B5EF4-FFF2-40B4-BE49-F238E27FC236}">
                <a16:creationId xmlns:a16="http://schemas.microsoft.com/office/drawing/2014/main" id="{6367986E-5303-4D27-BD96-F36003D8A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5" y="500063"/>
            <a:ext cx="3008313" cy="56197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Наталья Рагозина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непобеждённая российская спортсменка-боксёр, чемпионка мира по боксу среди профессионалов во втором среднем весе по версиям WIBF, WBA и GBU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23557" name="Picture 2" descr="C:\Users\Татьяна\Desktop\Фотовыставка  Звёзды против наркотиков\Н.Рагозина.jpg">
            <a:extLst>
              <a:ext uri="{FF2B5EF4-FFF2-40B4-BE49-F238E27FC236}">
                <a16:creationId xmlns:a16="http://schemas.microsoft.com/office/drawing/2014/main" id="{04D8C7FC-6872-4B31-A249-C54AA4DB14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575050" y="1500188"/>
            <a:ext cx="5105400" cy="3403600"/>
          </a:xfrm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wind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35F4D-37CA-4924-A8F4-0B33DB75BE50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990600" y="500063"/>
            <a:ext cx="7772400" cy="1428750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7E81E0-9F84-4514-AD66-AEFBE47555DE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990600" y="2643188"/>
            <a:ext cx="7439025" cy="30718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>
                <a:solidFill>
                  <a:srgbClr val="C00000"/>
                </a:solidFill>
              </a:rPr>
              <a:t>Информационная акция </a:t>
            </a:r>
          </a:p>
          <a:p>
            <a:pPr algn="ctr" eaLnBrk="1" hangingPunct="1">
              <a:defRPr/>
            </a:pPr>
            <a:r>
              <a:rPr lang="ru-RU" sz="4800" dirty="0">
                <a:solidFill>
                  <a:srgbClr val="C00000"/>
                </a:solidFill>
              </a:rPr>
              <a:t>«Этот мир лучше </a:t>
            </a:r>
          </a:p>
          <a:p>
            <a:pPr algn="ctr" eaLnBrk="1" hangingPunct="1">
              <a:defRPr/>
            </a:pPr>
            <a:r>
              <a:rPr lang="ru-RU" sz="4800" dirty="0">
                <a:solidFill>
                  <a:srgbClr val="C00000"/>
                </a:solidFill>
              </a:rPr>
              <a:t>без вредных привычек»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83971" name="Picture 3" descr="C:\Users\Татьяна\Desktop\9663b5ddc616b9343e0cfe59547d25e4.jpg">
            <a:extLst>
              <a:ext uri="{FF2B5EF4-FFF2-40B4-BE49-F238E27FC236}">
                <a16:creationId xmlns:a16="http://schemas.microsoft.com/office/drawing/2014/main" id="{9D5A3B21-68DC-4D43-8055-6C21747A0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8215370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>
    <p:sndAc>
      <p:stSnd>
        <p:snd r:embed="rId2" name="wind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e0437a92c394.jpg">
            <a:extLst>
              <a:ext uri="{FF2B5EF4-FFF2-40B4-BE49-F238E27FC236}">
                <a16:creationId xmlns:a16="http://schemas.microsoft.com/office/drawing/2014/main" id="{120B19DE-84C7-46CE-AB01-D368D8DB6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9" name="Прямоугольник 2">
            <a:extLst>
              <a:ext uri="{FF2B5EF4-FFF2-40B4-BE49-F238E27FC236}">
                <a16:creationId xmlns:a16="http://schemas.microsoft.com/office/drawing/2014/main" id="{F6708117-94DD-41C4-8176-644E9EBA7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571500"/>
            <a:ext cx="7643812" cy="4832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задали мне вопрос,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 думаю о наркотиках ?</a:t>
            </a:r>
          </a:p>
          <a:p>
            <a:pPr>
              <a:defRPr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Ответ, по-моему,  может быть только один.</a:t>
            </a:r>
          </a:p>
          <a:p>
            <a:pPr>
              <a:defRPr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может думать о наркотиках , нормальная женщина, к тому же имеющая сына. </a:t>
            </a:r>
          </a:p>
          <a:p>
            <a:pPr>
              <a:defRPr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Конечно  только одно. Не дай бог , что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ТАКОЕ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может случиться с моим сыном .</a:t>
            </a:r>
          </a:p>
          <a:p>
            <a:pPr>
              <a:defRPr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Поэтому наркотикам не должно быть места в жизни людей. </a:t>
            </a:r>
          </a:p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 КОНЕЧНО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 нужно любыми способами и средствами оградить от них наших  детей</a:t>
            </a: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E193F81-51C5-4582-830F-AB03CF9E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3555" name="Picture 3" descr="E:\Антинарко\img11.jpg">
            <a:extLst>
              <a:ext uri="{FF2B5EF4-FFF2-40B4-BE49-F238E27FC236}">
                <a16:creationId xmlns:a16="http://schemas.microsoft.com/office/drawing/2014/main" id="{056C7BF1-747D-45C8-87AB-CD0541651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sndAc>
      <p:stSnd>
        <p:snd r:embed="rId2" name="wind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AC819-ECA8-4C80-A7B7-62886A946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4579" name="Picture 2" descr="E:\Антинарко\im7878g9.jpg">
            <a:extLst>
              <a:ext uri="{FF2B5EF4-FFF2-40B4-BE49-F238E27FC236}">
                <a16:creationId xmlns:a16="http://schemas.microsoft.com/office/drawing/2014/main" id="{0DBCEFBA-CB49-4A91-B3DB-E1272FE2E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sndAc>
      <p:stSnd>
        <p:snd r:embed="rId2" name="wind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лена\Desktop\00045587.jpg">
            <a:extLst>
              <a:ext uri="{FF2B5EF4-FFF2-40B4-BE49-F238E27FC236}">
                <a16:creationId xmlns:a16="http://schemas.microsoft.com/office/drawing/2014/main" id="{54509D56-7EFF-4680-B5B4-97FE50E42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3857628"/>
            <a:ext cx="4148840" cy="231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Алена\Desktop\00045591.jpg">
            <a:extLst>
              <a:ext uri="{FF2B5EF4-FFF2-40B4-BE49-F238E27FC236}">
                <a16:creationId xmlns:a16="http://schemas.microsoft.com/office/drawing/2014/main" id="{84EBF403-236C-43C6-8189-1608AC03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85018" y="285728"/>
            <a:ext cx="1958982" cy="294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C:\Users\Алена\Desktop\00044980.jpg">
            <a:extLst>
              <a:ext uri="{FF2B5EF4-FFF2-40B4-BE49-F238E27FC236}">
                <a16:creationId xmlns:a16="http://schemas.microsoft.com/office/drawing/2014/main" id="{A931224A-D2DA-414B-9A2C-03C923984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734990"/>
            <a:ext cx="2071702" cy="312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5" name="Picture 7" descr="C:\Users\Алена\Desktop\00033530.jpg">
            <a:extLst>
              <a:ext uri="{FF2B5EF4-FFF2-40B4-BE49-F238E27FC236}">
                <a16:creationId xmlns:a16="http://schemas.microsoft.com/office/drawing/2014/main" id="{4D768C70-E520-46A9-A854-D82C1289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039703"/>
            <a:ext cx="2428860" cy="281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C:\Users\Алена\Desktop\00019422.jpg">
            <a:extLst>
              <a:ext uri="{FF2B5EF4-FFF2-40B4-BE49-F238E27FC236}">
                <a16:creationId xmlns:a16="http://schemas.microsoft.com/office/drawing/2014/main" id="{56DDF183-BE2E-40CA-A7C3-20D0B7A21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14744" y="571480"/>
            <a:ext cx="3399611" cy="2274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7" name="Picture 9" descr="C:\Users\Алена\Desktop\00046701.jpg">
            <a:extLst>
              <a:ext uri="{FF2B5EF4-FFF2-40B4-BE49-F238E27FC236}">
                <a16:creationId xmlns:a16="http://schemas.microsoft.com/office/drawing/2014/main" id="{72CFBBBC-7766-4464-8038-71F3EE66F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3108" y="500042"/>
            <a:ext cx="1571636" cy="236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8" name="Picture 10" descr="C:\Users\Алена\Desktop\00033503.jpg">
            <a:extLst>
              <a:ext uri="{FF2B5EF4-FFF2-40B4-BE49-F238E27FC236}">
                <a16:creationId xmlns:a16="http://schemas.microsoft.com/office/drawing/2014/main" id="{4514BC43-03B1-423C-9C8B-6285B071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41801" y="4286256"/>
            <a:ext cx="2602199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9" name="Picture 11" descr="C:\Users\Алена\Desktop\00019415.jpg">
            <a:extLst>
              <a:ext uri="{FF2B5EF4-FFF2-40B4-BE49-F238E27FC236}">
                <a16:creationId xmlns:a16="http://schemas.microsoft.com/office/drawing/2014/main" id="{A03B2D60-F0CF-4127-B55B-39468F814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42844" y="428604"/>
            <a:ext cx="2038549" cy="3046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C:\Users\Алена\Desktop\00045595.jpg">
            <a:extLst>
              <a:ext uri="{FF2B5EF4-FFF2-40B4-BE49-F238E27FC236}">
                <a16:creationId xmlns:a16="http://schemas.microsoft.com/office/drawing/2014/main" id="{588AFFB8-0EEB-49AD-BF1B-1F5FFDE90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00100" y="2214554"/>
            <a:ext cx="1571636" cy="239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C:\Users\Алена\Desktop\00045579.jpg">
            <a:extLst>
              <a:ext uri="{FF2B5EF4-FFF2-40B4-BE49-F238E27FC236}">
                <a16:creationId xmlns:a16="http://schemas.microsoft.com/office/drawing/2014/main" id="{880E4036-F216-4BBC-BE23-0D5E751FA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857884" y="2571744"/>
            <a:ext cx="288133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60779E-9975-4900-9DF8-9D0D0E91F6EB}"/>
              </a:ext>
            </a:extLst>
          </p:cNvPr>
          <p:cNvSpPr txBox="1"/>
          <p:nvPr/>
        </p:nvSpPr>
        <p:spPr>
          <a:xfrm>
            <a:off x="2928926" y="2571744"/>
            <a:ext cx="242889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МЫ</a:t>
            </a:r>
            <a:r>
              <a:rPr lang="ru-RU" sz="9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1352B5-B967-422C-A532-6138F60B73DE}"/>
              </a:ext>
            </a:extLst>
          </p:cNvPr>
          <p:cNvSpPr txBox="1"/>
          <p:nvPr/>
        </p:nvSpPr>
        <p:spPr>
          <a:xfrm>
            <a:off x="1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ЗА ЗДОРОВЫЙ ОБРАЗ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A3978E-2970-4E43-8C20-7E8E35582B75}"/>
              </a:ext>
            </a:extLst>
          </p:cNvPr>
          <p:cNvSpPr txBox="1"/>
          <p:nvPr/>
        </p:nvSpPr>
        <p:spPr>
          <a:xfrm>
            <a:off x="2143108" y="5750004"/>
            <a:ext cx="3307316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66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ЖИЗНИ</a:t>
            </a:r>
          </a:p>
        </p:txBody>
      </p:sp>
    </p:spTree>
  </p:cSld>
  <p:clrMapOvr>
    <a:masterClrMapping/>
  </p:clrMapOvr>
  <p:transition advClick="0" advTm="7000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76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76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Татьяна\Desktop\434375677.gif">
            <a:extLst>
              <a:ext uri="{FF2B5EF4-FFF2-40B4-BE49-F238E27FC236}">
                <a16:creationId xmlns:a16="http://schemas.microsoft.com/office/drawing/2014/main" id="{FA350A77-661E-46A8-A493-E84D37D7A7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71463"/>
            <a:ext cx="8412163" cy="6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sndAc>
      <p:stSnd>
        <p:snd r:embed="rId2" name="wind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35E84-EFE9-4D6E-B73F-0FBEFCFE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22129126-0854-4DE8-BB88-3A3607B5E3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" name="Содержимое 3">
            <a:extLst>
              <a:ext uri="{FF2B5EF4-FFF2-40B4-BE49-F238E27FC236}">
                <a16:creationId xmlns:a16="http://schemas.microsoft.com/office/drawing/2014/main" id="{DD57657B-EE9D-42E8-B0F6-D0A7CECC9B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6149" name="Picture 2" descr="E:\Антинарко\imннg2.jpg">
            <a:extLst>
              <a:ext uri="{FF2B5EF4-FFF2-40B4-BE49-F238E27FC236}">
                <a16:creationId xmlns:a16="http://schemas.microsoft.com/office/drawing/2014/main" id="{A6F5ECF9-E188-4559-8B54-8E817C660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sndAc>
      <p:stSnd>
        <p:snd r:embed="rId2" name="wind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F39BC9F0-4A6A-4B5F-8D29-69E476E3F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7171" name="Picture 2" descr="E:\99i.jpg">
            <a:extLst>
              <a:ext uri="{FF2B5EF4-FFF2-40B4-BE49-F238E27FC236}">
                <a16:creationId xmlns:a16="http://schemas.microsoft.com/office/drawing/2014/main" id="{28BDCC67-7BC6-44DA-BFFC-7F1C2692F9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500063"/>
            <a:ext cx="8001000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sndAc>
      <p:stSnd>
        <p:snd r:embed="rId2" name="wind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31AE36AE-9CB5-4296-96CC-EC45E096D86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Исследования показали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BFD7844D-D9A1-4827-8915-CBF2D4473DED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306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Распространение табакокурения в России- один из самых высоких в мире.  В стране в настоящее время курят более 65 %, мужчин; и свыше 30% женщин, 42% случаев преждевременной смерти мужчин в возрасте 35-69 лет.</a:t>
            </a:r>
          </a:p>
        </p:txBody>
      </p:sp>
      <p:pic>
        <p:nvPicPr>
          <p:cNvPr id="7175" name="Picture 7" descr="j0240719">
            <a:extLst>
              <a:ext uri="{FF2B5EF4-FFF2-40B4-BE49-F238E27FC236}">
                <a16:creationId xmlns:a16="http://schemas.microsoft.com/office/drawing/2014/main" id="{A8CA2E7A-367F-468B-8D04-EA0E5ACC4572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3613" y="2063750"/>
            <a:ext cx="3990975" cy="3870325"/>
          </a:xfrm>
        </p:spPr>
      </p:pic>
    </p:spTree>
  </p:cSld>
  <p:clrMapOvr>
    <a:masterClrMapping/>
  </p:clrMapOvr>
  <p:transition advClick="0" advTm="7000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" name="Rectangle 20">
            <a:extLst>
              <a:ext uri="{FF2B5EF4-FFF2-40B4-BE49-F238E27FC236}">
                <a16:creationId xmlns:a16="http://schemas.microsoft.com/office/drawing/2014/main" id="{17B4D092-9E49-4AE5-9210-38D386C3EB2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dirty="0"/>
              <a:t>Для того чтобы  соприкоснуться с аспектами ЗОЖ, мы  подробнее рассмотрим схему</a:t>
            </a:r>
          </a:p>
        </p:txBody>
      </p:sp>
      <p:grpSp>
        <p:nvGrpSpPr>
          <p:cNvPr id="2" name="Organization Chart 12">
            <a:extLst>
              <a:ext uri="{FF2B5EF4-FFF2-40B4-BE49-F238E27FC236}">
                <a16:creationId xmlns:a16="http://schemas.microsoft.com/office/drawing/2014/main" id="{0E7107C0-6FB4-4C03-A640-DD0BA40DEF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8200" y="1905000"/>
            <a:ext cx="3930650" cy="4191000"/>
            <a:chOff x="272" y="999"/>
            <a:chExt cx="3024" cy="2016"/>
          </a:xfrm>
        </p:grpSpPr>
        <p:cxnSp>
          <p:nvCxnSpPr>
            <p:cNvPr id="1028" name="_s1028">
              <a:extLst>
                <a:ext uri="{FF2B5EF4-FFF2-40B4-BE49-F238E27FC236}">
                  <a16:creationId xmlns:a16="http://schemas.microsoft.com/office/drawing/2014/main" id="{FE11B3CF-9AD2-4BC6-B676-7ABDA7C323E1}"/>
                </a:ext>
              </a:extLst>
            </p:cNvPr>
            <p:cNvCxnSpPr>
              <a:cxnSpLocks noChangeShapeType="1"/>
              <a:stCxn id="9" idx="3"/>
              <a:endCxn id="5" idx="2"/>
            </p:cNvCxnSpPr>
            <p:nvPr/>
          </p:nvCxnSpPr>
          <p:spPr bwMode="auto">
            <a:xfrm flipV="1">
              <a:off x="1711" y="2583"/>
              <a:ext cx="146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>
              <a:extLst>
                <a:ext uri="{FF2B5EF4-FFF2-40B4-BE49-F238E27FC236}">
                  <a16:creationId xmlns:a16="http://schemas.microsoft.com/office/drawing/2014/main" id="{8D379E14-712B-4ED2-8A3B-8DB6BE4A7183}"/>
                </a:ext>
              </a:extLst>
            </p:cNvPr>
            <p:cNvCxnSpPr>
              <a:cxnSpLocks noChangeShapeType="1"/>
              <a:stCxn id="8" idx="3"/>
              <a:endCxn id="7" idx="2"/>
            </p:cNvCxnSpPr>
            <p:nvPr/>
          </p:nvCxnSpPr>
          <p:spPr bwMode="auto">
            <a:xfrm flipV="1">
              <a:off x="1136" y="1719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>
              <a:extLst>
                <a:ext uri="{FF2B5EF4-FFF2-40B4-BE49-F238E27FC236}">
                  <a16:creationId xmlns:a16="http://schemas.microsoft.com/office/drawing/2014/main" id="{B81F5AA9-A9BE-4223-A6F6-25454D6A1211}"/>
                </a:ext>
              </a:extLst>
            </p:cNvPr>
            <p:cNvCxnSpPr>
              <a:cxnSpLocks noChangeShapeType="1"/>
              <a:stCxn id="7" idx="3"/>
              <a:endCxn id="3" idx="2"/>
            </p:cNvCxnSpPr>
            <p:nvPr/>
          </p:nvCxnSpPr>
          <p:spPr bwMode="auto">
            <a:xfrm flipV="1">
              <a:off x="1711" y="1287"/>
              <a:ext cx="146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>
              <a:extLst>
                <a:ext uri="{FF2B5EF4-FFF2-40B4-BE49-F238E27FC236}">
                  <a16:creationId xmlns:a16="http://schemas.microsoft.com/office/drawing/2014/main" id="{C45E3F7D-1591-4DD0-A2F1-8F7EC71C18A6}"/>
                </a:ext>
              </a:extLst>
            </p:cNvPr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1857" y="1287"/>
              <a:ext cx="1008" cy="1008"/>
            </a:xfrm>
            <a:prstGeom prst="bentConnector3">
              <a:avLst>
                <a:gd name="adj1" fmla="val 505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>
              <a:extLst>
                <a:ext uri="{FF2B5EF4-FFF2-40B4-BE49-F238E27FC236}">
                  <a16:creationId xmlns:a16="http://schemas.microsoft.com/office/drawing/2014/main" id="{74145124-89E9-440D-996A-A3EBA7429E6A}"/>
                </a:ext>
              </a:extLst>
            </p:cNvPr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354" y="1790"/>
              <a:ext cx="1008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>
              <a:extLst>
                <a:ext uri="{FF2B5EF4-FFF2-40B4-BE49-F238E27FC236}">
                  <a16:creationId xmlns:a16="http://schemas.microsoft.com/office/drawing/2014/main" id="{E09BDC3E-926F-48E5-9B49-956BEBC0891B}"/>
                </a:ext>
              </a:extLst>
            </p:cNvPr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849" y="1287"/>
              <a:ext cx="1008" cy="1008"/>
            </a:xfrm>
            <a:prstGeom prst="bentConnector3">
              <a:avLst>
                <a:gd name="adj1" fmla="val 505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4">
              <a:extLst>
                <a:ext uri="{FF2B5EF4-FFF2-40B4-BE49-F238E27FC236}">
                  <a16:creationId xmlns:a16="http://schemas.microsoft.com/office/drawing/2014/main" id="{ED43ABBD-52D8-4BE6-BC70-AC16A9DD9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9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Здоровый образ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жизни </a:t>
              </a:r>
            </a:p>
          </p:txBody>
        </p:sp>
        <p:sp>
          <p:nvSpPr>
            <p:cNvPr id="4" name="_s1035">
              <a:extLst>
                <a:ext uri="{FF2B5EF4-FFF2-40B4-BE49-F238E27FC236}">
                  <a16:creationId xmlns:a16="http://schemas.microsoft.com/office/drawing/2014/main" id="{8D15F4DA-0D79-46ED-A8FF-ADD776D83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" y="229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Отказ от вредных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привычек(курение,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Алкоголь, наркотики)</a:t>
              </a:r>
            </a:p>
          </p:txBody>
        </p:sp>
        <p:sp>
          <p:nvSpPr>
            <p:cNvPr id="5" name="_s1036">
              <a:extLst>
                <a:ext uri="{FF2B5EF4-FFF2-40B4-BE49-F238E27FC236}">
                  <a16:creationId xmlns:a16="http://schemas.microsoft.com/office/drawing/2014/main" id="{7583DEC7-1820-4CAE-B045-B07EB94A9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229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Личная гигиена,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Эстетика труда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и отдыха</a:t>
              </a:r>
            </a:p>
          </p:txBody>
        </p:sp>
        <p:sp>
          <p:nvSpPr>
            <p:cNvPr id="6" name="_s1037">
              <a:extLst>
                <a:ext uri="{FF2B5EF4-FFF2-40B4-BE49-F238E27FC236}">
                  <a16:creationId xmlns:a16="http://schemas.microsoft.com/office/drawing/2014/main" id="{95D9BF82-F105-444E-9AE6-C56F475BA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29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Экологическое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сознание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поведение</a:t>
              </a:r>
            </a:p>
          </p:txBody>
        </p:sp>
        <p:sp>
          <p:nvSpPr>
            <p:cNvPr id="7" name="_s1038">
              <a:extLst>
                <a:ext uri="{FF2B5EF4-FFF2-40B4-BE49-F238E27FC236}">
                  <a16:creationId xmlns:a16="http://schemas.microsoft.com/office/drawing/2014/main" id="{F4324076-724E-432E-A7CA-BD7765202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Физическая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культура, движение,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Закаливание </a:t>
              </a:r>
            </a:p>
          </p:txBody>
        </p:sp>
        <p:sp>
          <p:nvSpPr>
            <p:cNvPr id="8" name="_s1039">
              <a:extLst>
                <a:ext uri="{FF2B5EF4-FFF2-40B4-BE49-F238E27FC236}">
                  <a16:creationId xmlns:a16="http://schemas.microsoft.com/office/drawing/2014/main" id="{ABCC354C-EE8F-4E58-809A-EBF6BAE18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Положительные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эмоции,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Нравственная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регуляция </a:t>
              </a:r>
            </a:p>
          </p:txBody>
        </p:sp>
        <p:sp>
          <p:nvSpPr>
            <p:cNvPr id="9" name="_s1040">
              <a:extLst>
                <a:ext uri="{FF2B5EF4-FFF2-40B4-BE49-F238E27FC236}">
                  <a16:creationId xmlns:a16="http://schemas.microsoft.com/office/drawing/2014/main" id="{AE5C583A-486A-4452-8D79-ECC00708E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2727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Рациональное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питание </a:t>
              </a:r>
            </a:p>
          </p:txBody>
        </p:sp>
      </p:grpSp>
      <p:pic>
        <p:nvPicPr>
          <p:cNvPr id="9246" name="Picture 30" descr="j0301252">
            <a:extLst>
              <a:ext uri="{FF2B5EF4-FFF2-40B4-BE49-F238E27FC236}">
                <a16:creationId xmlns:a16="http://schemas.microsoft.com/office/drawing/2014/main" id="{06F9385D-4C94-4F9E-A4D9-01763AC32C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773238"/>
            <a:ext cx="4103687" cy="4321175"/>
          </a:xfrm>
        </p:spPr>
      </p:pic>
    </p:spTree>
  </p:cSld>
  <p:clrMapOvr>
    <a:masterClrMapping/>
  </p:clrMapOvr>
  <p:transition advClick="0" advTm="10000">
    <p:sndAc>
      <p:stSnd loop="1"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>
            <a:extLst>
              <a:ext uri="{FF2B5EF4-FFF2-40B4-BE49-F238E27FC236}">
                <a16:creationId xmlns:a16="http://schemas.microsoft.com/office/drawing/2014/main" id="{25A39255-3717-472D-BC75-CB3B6A61DA3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/>
              <a:t>В течение нескольких лет ученые проводили наблюдения над 200  курящими и 2оо некурящими школьниками. А теперь посмотрите, какими оказались сравнительные результаты (таблица)</a:t>
            </a:r>
          </a:p>
        </p:txBody>
      </p:sp>
      <p:graphicFrame>
        <p:nvGraphicFramePr>
          <p:cNvPr id="70721" name="Group 65">
            <a:extLst>
              <a:ext uri="{FF2B5EF4-FFF2-40B4-BE49-F238E27FC236}">
                <a16:creationId xmlns:a16="http://schemas.microsoft.com/office/drawing/2014/main" id="{4E9D81A2-A6E1-444E-9360-FB89822A286E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838200" y="1905000"/>
          <a:ext cx="8197850" cy="4905376"/>
        </p:xfrm>
        <a:graphic>
          <a:graphicData uri="http://schemas.openxmlformats.org/drawingml/2006/table">
            <a:tbl>
              <a:tblPr/>
              <a:tblGrid>
                <a:gridCol w="49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9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2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№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Болезни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Курящие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Некурящие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Нервные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1 %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Понижение слуха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Плохая память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Плохое физическое состояние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Плохое умственное состояние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Нечистоплотность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Плохие отметки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Медленно соображают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3 %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7000">
    <p:sndAc>
      <p:stSnd>
        <p:snd r:embed="rId2" name="wind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лена\Desktop\00034301.jpg">
            <a:extLst>
              <a:ext uri="{FF2B5EF4-FFF2-40B4-BE49-F238E27FC236}">
                <a16:creationId xmlns:a16="http://schemas.microsoft.com/office/drawing/2014/main" id="{C05D52BF-B393-445D-893F-FA426A5FE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4429125"/>
            <a:ext cx="232251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026">
            <a:extLst>
              <a:ext uri="{FF2B5EF4-FFF2-40B4-BE49-F238E27FC236}">
                <a16:creationId xmlns:a16="http://schemas.microsoft.com/office/drawing/2014/main" id="{118F64E3-1B54-436D-8178-6EEC5458F7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  </a:t>
            </a:r>
          </a:p>
        </p:txBody>
      </p:sp>
      <p:sp>
        <p:nvSpPr>
          <p:cNvPr id="20483" name="Rectangle 1027">
            <a:extLst>
              <a:ext uri="{FF2B5EF4-FFF2-40B4-BE49-F238E27FC236}">
                <a16:creationId xmlns:a16="http://schemas.microsoft.com/office/drawing/2014/main" id="{164114EC-DB7C-4020-87AC-6749DCE6D7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534400" cy="2705100"/>
          </a:xfrm>
        </p:spPr>
        <p:txBody>
          <a:bodyPr>
            <a:normAutofit fontScale="92500"/>
          </a:bodyPr>
          <a:lstStyle/>
          <a:p>
            <a:pPr marL="363538" indent="-363538" eaLnBrk="1" hangingPunct="1">
              <a:lnSpc>
                <a:spcPct val="120000"/>
              </a:lnSpc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Из каждых </a:t>
            </a:r>
            <a:r>
              <a:rPr lang="ru-RU" sz="2800" dirty="0">
                <a:solidFill>
                  <a:srgbClr val="FF0000"/>
                </a:solidFill>
              </a:rPr>
              <a:t>100 человек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, умерших от рака, </a:t>
            </a:r>
            <a:r>
              <a:rPr lang="ru-RU" sz="2800" dirty="0">
                <a:solidFill>
                  <a:srgbClr val="FF0000"/>
                </a:solidFill>
              </a:rPr>
              <a:t>90 курили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363538" indent="-363538" eaLnBrk="1" hangingPunct="1">
              <a:lnSpc>
                <a:spcPct val="120000"/>
              </a:lnSpc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Из каждых </a:t>
            </a:r>
            <a:r>
              <a:rPr lang="ru-RU" sz="2800" dirty="0">
                <a:solidFill>
                  <a:srgbClr val="FF0000"/>
                </a:solidFill>
              </a:rPr>
              <a:t>100 человек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, умерших от хронических заболеваний лёгких, </a:t>
            </a:r>
            <a:r>
              <a:rPr lang="ru-RU" sz="2800" dirty="0">
                <a:solidFill>
                  <a:srgbClr val="FF0000"/>
                </a:solidFill>
              </a:rPr>
              <a:t>75 курили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363538" indent="-363538" eaLnBrk="1" hangingPunct="1">
              <a:lnSpc>
                <a:spcPct val="120000"/>
              </a:lnSpc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Из каждых </a:t>
            </a:r>
            <a:r>
              <a:rPr lang="ru-RU" sz="2800" dirty="0">
                <a:solidFill>
                  <a:srgbClr val="FF0000"/>
                </a:solidFill>
              </a:rPr>
              <a:t>100 человек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, умерших от ишемической болезни сердца, </a:t>
            </a:r>
            <a:r>
              <a:rPr lang="ru-RU" sz="2800" dirty="0">
                <a:solidFill>
                  <a:srgbClr val="FF0000"/>
                </a:solidFill>
              </a:rPr>
              <a:t>25 курили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363538" indent="-363538" eaLnBrk="1" hangingPunct="1">
              <a:lnSpc>
                <a:spcPct val="120000"/>
              </a:lnSpc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endParaRPr lang="ru-RU" sz="2400" dirty="0"/>
          </a:p>
        </p:txBody>
      </p:sp>
      <p:sp>
        <p:nvSpPr>
          <p:cNvPr id="20484" name="WordArt 1028">
            <a:extLst>
              <a:ext uri="{FF2B5EF4-FFF2-40B4-BE49-F238E27FC236}">
                <a16:creationId xmlns:a16="http://schemas.microsoft.com/office/drawing/2014/main" id="{BB711A08-F37A-486E-BE4A-75A9166924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9530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583"/>
              </a:avLst>
            </a:prstTxWarp>
          </a:bodyPr>
          <a:lstStyle/>
          <a:p>
            <a:pPr algn="ctr"/>
            <a:r>
              <a:rPr lang="ru-RU" sz="3600" i="1" kern="10">
                <a:solidFill>
                  <a:srgbClr val="0099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cs typeface="Arial" panose="020B0604020202020204" pitchFamily="34" charset="0"/>
              </a:rPr>
              <a:t>Факты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57C16A-FA3A-476F-8112-CB2AF083263B}"/>
              </a:ext>
            </a:extLst>
          </p:cNvPr>
          <p:cNvSpPr/>
          <p:nvPr/>
        </p:nvSpPr>
        <p:spPr>
          <a:xfrm>
            <a:off x="142875" y="4000500"/>
            <a:ext cx="8143875" cy="2868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buFont typeface="Wingdings 2" pitchFamily="18" charset="2"/>
              <a:buChar char="J"/>
              <a:defRPr/>
            </a:pPr>
            <a:r>
              <a:rPr lang="ru-RU" sz="2400" dirty="0">
                <a:latin typeface="+mn-lt"/>
              </a:rPr>
              <a:t>Если человек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начал курить в 15 лет</a:t>
            </a:r>
            <a:r>
              <a:rPr lang="ru-RU" sz="2400" dirty="0">
                <a:latin typeface="+mn-lt"/>
              </a:rPr>
              <a:t>,       продолжительность его жизни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уменьшается                более чем на 8 лет.</a:t>
            </a:r>
          </a:p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buFont typeface="Wingdings 2" pitchFamily="18" charset="2"/>
              <a:buChar char="J"/>
              <a:defRPr/>
            </a:pPr>
            <a:r>
              <a:rPr lang="ru-RU" sz="2400" dirty="0">
                <a:latin typeface="+mn-lt"/>
              </a:rPr>
              <a:t>Начавшие курить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до 15 лет</a:t>
            </a:r>
            <a:r>
              <a:rPr lang="ru-RU" sz="2400" dirty="0">
                <a:latin typeface="+mn-lt"/>
              </a:rPr>
              <a:t>, в 5 раз 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чаще                  умирают от рака</a:t>
            </a:r>
            <a:r>
              <a:rPr lang="ru-RU" sz="2400" dirty="0">
                <a:latin typeface="+mn-lt"/>
              </a:rPr>
              <a:t>, чем те, кто начал курить                    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после 25 лет</a:t>
            </a:r>
            <a:r>
              <a:rPr lang="ru-RU" sz="2400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 advAuto="5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>
            <a:extLst>
              <a:ext uri="{FF2B5EF4-FFF2-40B4-BE49-F238E27FC236}">
                <a16:creationId xmlns:a16="http://schemas.microsoft.com/office/drawing/2014/main" id="{FC1D0D18-115A-4EA6-9D9A-D4AAE81B0FD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/>
              <a:t>Уголовная и административная ответственность</a:t>
            </a:r>
          </a:p>
        </p:txBody>
      </p:sp>
      <p:sp>
        <p:nvSpPr>
          <p:cNvPr id="64522" name="Rectangle 10">
            <a:extLst>
              <a:ext uri="{FF2B5EF4-FFF2-40B4-BE49-F238E27FC236}">
                <a16:creationId xmlns:a16="http://schemas.microsoft.com/office/drawing/2014/main" id="{FA1BB642-E0A1-41A2-847C-FD4E70223B35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625" y="1905000"/>
            <a:ext cx="5072063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800" b="1" dirty="0">
                <a:cs typeface="Simplified Arabic Fixed" pitchFamily="49" charset="-78"/>
              </a:rPr>
              <a:t>Незаконное приобретение, хранение, изготовление, переработка, перевозка, пересылка, сбыт наркотических средств (ст.228 УК РФ)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b="1" dirty="0">
                <a:cs typeface="Simplified Arabic Fixed" pitchFamily="49" charset="-78"/>
              </a:rPr>
              <a:t>Хищение наркотических средств или психотропных веществ (ст.229 УК РФ)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b="1" dirty="0">
                <a:cs typeface="Simplified Arabic Fixed" pitchFamily="49" charset="-78"/>
              </a:rPr>
              <a:t>Склонение к употреблению наркотических средств или психотропных веществ (230 УК РФ)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b="1" dirty="0">
                <a:cs typeface="Simplified Arabic Fixed" pitchFamily="49" charset="-78"/>
              </a:rPr>
              <a:t>Организация  либо содержание притонов для потребления наркотическ5их средств или психотропных веществ(232 УК РФ)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b="1" dirty="0">
                <a:cs typeface="Simplified Arabic Fixed" pitchFamily="49" charset="-78"/>
              </a:rPr>
              <a:t>Незаконная выдача либо подделка рецептов или иных документов, дающих право на получение наркотических средств или психотропных веществ (233 УК РФ)</a:t>
            </a:r>
          </a:p>
        </p:txBody>
      </p:sp>
      <p:pic>
        <p:nvPicPr>
          <p:cNvPr id="64520" name="Picture 8" descr="j0300840">
            <a:extLst>
              <a:ext uri="{FF2B5EF4-FFF2-40B4-BE49-F238E27FC236}">
                <a16:creationId xmlns:a16="http://schemas.microsoft.com/office/drawing/2014/main" id="{153C3F1A-E38A-49F7-BC61-AE55242BA9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688" y="2459038"/>
            <a:ext cx="3392487" cy="3705225"/>
          </a:xfrm>
        </p:spPr>
      </p:pic>
    </p:spTree>
  </p:cSld>
  <p:clrMapOvr>
    <a:masterClrMapping/>
  </p:clrMapOvr>
  <p:transition advClick="0" advTm="7000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181</TotalTime>
  <Words>992</Words>
  <Application>Microsoft Office PowerPoint</Application>
  <PresentationFormat>Экран (4:3)</PresentationFormat>
  <Paragraphs>127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Wingdings</vt:lpstr>
      <vt:lpstr>Calibri</vt:lpstr>
      <vt:lpstr>Wingdings 2</vt:lpstr>
      <vt:lpstr>Simplified Arabic Fixed</vt:lpstr>
      <vt:lpstr>ArtScript</vt:lpstr>
      <vt:lpstr>Times New Roman</vt:lpstr>
      <vt:lpstr>Трава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Исследования показали</vt:lpstr>
      <vt:lpstr>Для того чтобы  соприкоснуться с аспектами ЗОЖ, мы  подробнее рассмотрим схему</vt:lpstr>
      <vt:lpstr>В течение нескольких лет ученые проводили наблюдения над 200  курящими и 2оо некурящими школьниками. А теперь посмотрите, какими оказались сравнительные результаты (таблица)</vt:lpstr>
      <vt:lpstr>  </vt:lpstr>
      <vt:lpstr>Уголовная и административная ответственность</vt:lpstr>
      <vt:lpstr>Статья 6.Федерального закона «Об ограничении курения табака</vt:lpstr>
      <vt:lpstr>Аргументы «против » курения: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Данко - певец, модель </vt:lpstr>
      <vt:lpstr> Андрей Носков –  российский актёр театра и кино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образования Российской Федерации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прекрасен  и без вредных привычек</dc:title>
  <dc:creator>User</dc:creator>
  <cp:lastModifiedBy>RePack by Diakov</cp:lastModifiedBy>
  <cp:revision>9</cp:revision>
  <dcterms:created xsi:type="dcterms:W3CDTF">2007-12-14T09:14:02Z</dcterms:created>
  <dcterms:modified xsi:type="dcterms:W3CDTF">2020-10-28T05:12:20Z</dcterms:modified>
</cp:coreProperties>
</file>